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6" r:id="rId23"/>
    <p:sldId id="287" r:id="rId24"/>
    <p:sldId id="288" r:id="rId25"/>
    <p:sldId id="289" r:id="rId26"/>
    <p:sldId id="279" r:id="rId27"/>
    <p:sldId id="280" r:id="rId28"/>
    <p:sldId id="281" r:id="rId29"/>
    <p:sldId id="292" r:id="rId30"/>
    <p:sldId id="290" r:id="rId31"/>
    <p:sldId id="282" r:id="rId32"/>
    <p:sldId id="283" r:id="rId33"/>
    <p:sldId id="284" r:id="rId34"/>
    <p:sldId id="285" r:id="rId35"/>
    <p:sldId id="293" r:id="rId36"/>
    <p:sldId id="264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8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2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1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D9E73B-CB29-4860-808B-D89E18B2B37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749759-6550-4F54-8FBF-3C35CDF3E3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3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Imperialism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“Gold, God, Glory”</a:t>
            </a:r>
          </a:p>
        </p:txBody>
      </p:sp>
    </p:spTree>
    <p:extLst>
      <p:ext uri="{BB962C8B-B14F-4D97-AF65-F5344CB8AC3E}">
        <p14:creationId xmlns:p14="http://schemas.microsoft.com/office/powerpoint/2010/main" val="4317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Raw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Imperialist countries searching</a:t>
            </a:r>
          </a:p>
          <a:p>
            <a:pPr lvl="1"/>
            <a:r>
              <a:rPr lang="en-US" u="sng" dirty="0">
                <a:solidFill>
                  <a:srgbClr val="FF0000"/>
                </a:solidFill>
              </a:rPr>
              <a:t>Open Door Policy </a:t>
            </a:r>
            <a:r>
              <a:rPr lang="en-US" dirty="0"/>
              <a:t>– forcibly open trade relations with Japan and China</a:t>
            </a:r>
          </a:p>
          <a:p>
            <a:pPr lvl="1"/>
            <a:r>
              <a:rPr lang="en-US" dirty="0"/>
              <a:t>China was divided into </a:t>
            </a:r>
            <a:r>
              <a:rPr lang="en-US" u="sng" dirty="0">
                <a:solidFill>
                  <a:srgbClr val="FF0000"/>
                </a:solidFill>
              </a:rPr>
              <a:t>Spheres of Influence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</a:rPr>
              <a:t>Each imperialist country was given a sphere in which it could control trade</a:t>
            </a:r>
          </a:p>
        </p:txBody>
      </p:sp>
      <p:pic>
        <p:nvPicPr>
          <p:cNvPr id="5" name="Content Placeholder 4" descr="AsiaColonization_map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6988" y="1616765"/>
            <a:ext cx="6435012" cy="4890609"/>
          </a:xfrm>
        </p:spPr>
      </p:pic>
    </p:spTree>
    <p:extLst>
      <p:ext uri="{BB962C8B-B14F-4D97-AF65-F5344CB8AC3E}">
        <p14:creationId xmlns:p14="http://schemas.microsoft.com/office/powerpoint/2010/main" val="425761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New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Boxer Rebellion</a:t>
            </a:r>
          </a:p>
          <a:p>
            <a:pPr lvl="1"/>
            <a:r>
              <a:rPr lang="en-US" dirty="0"/>
              <a:t>Chinese militia group known as the fists of righteous harmony (the boxers) rebel against western influence.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2133600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21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Spanish-American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Spain ruled Cuba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Uprising</a:t>
            </a:r>
            <a:r>
              <a:rPr lang="en-US" dirty="0"/>
              <a:t> occurred in 1895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Leader was Jose Marti</a:t>
            </a:r>
          </a:p>
          <a:p>
            <a:pPr lvl="1"/>
            <a:r>
              <a:rPr lang="en-US" dirty="0"/>
              <a:t>United States declares neutrality</a:t>
            </a:r>
          </a:p>
          <a:p>
            <a:pPr lvl="2"/>
            <a:r>
              <a:rPr lang="en-US" dirty="0"/>
              <a:t>Many in Congress wanted to intervene</a:t>
            </a:r>
          </a:p>
          <a:p>
            <a:pPr lvl="2"/>
            <a:r>
              <a:rPr lang="en-US" dirty="0"/>
              <a:t>Why? - SUGAR</a:t>
            </a:r>
          </a:p>
        </p:txBody>
      </p:sp>
      <p:pic>
        <p:nvPicPr>
          <p:cNvPr id="5" name="Content Placeholder 4" descr="spanish_american_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01716"/>
            <a:ext cx="4038600" cy="2672207"/>
          </a:xfrm>
        </p:spPr>
      </p:pic>
    </p:spTree>
    <p:extLst>
      <p:ext uri="{BB962C8B-B14F-4D97-AF65-F5344CB8AC3E}">
        <p14:creationId xmlns:p14="http://schemas.microsoft.com/office/powerpoint/2010/main" val="356455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Weyler policy of reconcentration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524000"/>
            <a:ext cx="2276475" cy="478155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Weyler policy of reconcentration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1"/>
            <a:ext cx="3429000" cy="394017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762876" y="1752601"/>
            <a:ext cx="29051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+mn-lt"/>
              </a:rPr>
              <a:t>Use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concentration camps </a:t>
            </a:r>
            <a:r>
              <a:rPr lang="en-US" sz="2800" dirty="0">
                <a:latin typeface="+mn-lt"/>
              </a:rPr>
              <a:t>to control the population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As a result,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Americans become sympathetic </a:t>
            </a:r>
            <a:r>
              <a:rPr lang="en-US" sz="2800" dirty="0">
                <a:latin typeface="+mn-lt"/>
              </a:rPr>
              <a:t>for Cuban cause</a:t>
            </a:r>
          </a:p>
          <a:p>
            <a:pPr eaLnBrk="1" hangingPunct="1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0" y="6910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General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Weyler’s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Cuban Policy</a:t>
            </a:r>
          </a:p>
        </p:txBody>
      </p:sp>
    </p:spTree>
    <p:extLst>
      <p:ext uri="{BB962C8B-B14F-4D97-AF65-F5344CB8AC3E}">
        <p14:creationId xmlns:p14="http://schemas.microsoft.com/office/powerpoint/2010/main" val="42393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-479425"/>
            <a:ext cx="91440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5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847088"/>
            <a:ext cx="4038600" cy="4434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Yellow Journalism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Sensationalized press and reports to sell papers</a:t>
            </a:r>
          </a:p>
          <a:p>
            <a:pPr lvl="1"/>
            <a:r>
              <a:rPr lang="en-US" dirty="0"/>
              <a:t>Bolstered interest in Cuba</a:t>
            </a:r>
          </a:p>
          <a:p>
            <a:pPr lvl="1"/>
            <a:r>
              <a:rPr lang="en-US" dirty="0"/>
              <a:t>Sensationalized events in Cuba in a way to boost sales and incite public opinion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Joseph Pulitzer – New York World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William Randolph Hearst – New York Journal</a:t>
            </a:r>
          </a:p>
        </p:txBody>
      </p:sp>
      <p:pic>
        <p:nvPicPr>
          <p:cNvPr id="5" name="Content Placeholder 4" descr="JosephPulitzerPinceNeznpsgo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6589" y="1920875"/>
            <a:ext cx="3029823" cy="4433888"/>
          </a:xfrm>
        </p:spPr>
      </p:pic>
      <p:pic>
        <p:nvPicPr>
          <p:cNvPr id="6" name="Picture 5" descr="will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26720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Lôme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Letter</a:t>
            </a:r>
          </a:p>
        </p:txBody>
      </p:sp>
      <p:pic>
        <p:nvPicPr>
          <p:cNvPr id="29698" name="Picture 5" descr="Du Puy de Lom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3640138" cy="43434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638800" y="1905001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SzPct val="110000"/>
              <a:buFont typeface="Arial"/>
              <a:buChar char="•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Dupuy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Lôme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Spanish</a:t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Ambassador to the U.S.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Criticized President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McKinley as weak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Insult to national pride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Jingoism- Extreme/Warlike Nationalism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Leads to increasing tension between Spain and U.S.</a:t>
            </a:r>
          </a:p>
        </p:txBody>
      </p:sp>
    </p:spTree>
    <p:extLst>
      <p:ext uri="{BB962C8B-B14F-4D97-AF65-F5344CB8AC3E}">
        <p14:creationId xmlns:p14="http://schemas.microsoft.com/office/powerpoint/2010/main" val="22244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139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USS Maine</a:t>
            </a:r>
          </a:p>
          <a:p>
            <a:pPr lvl="1"/>
            <a:r>
              <a:rPr lang="en-US" dirty="0"/>
              <a:t>American ship that was anchored in Havana Harbor</a:t>
            </a:r>
          </a:p>
          <a:p>
            <a:pPr lvl="2"/>
            <a:r>
              <a:rPr lang="en-US" dirty="0"/>
              <a:t>Inexplicably blew up</a:t>
            </a:r>
          </a:p>
          <a:p>
            <a:pPr lvl="2"/>
            <a:r>
              <a:rPr lang="en-US" dirty="0"/>
              <a:t>266 American Sailors die</a:t>
            </a:r>
          </a:p>
          <a:p>
            <a:pPr lvl="2"/>
            <a:r>
              <a:rPr lang="en-US" dirty="0"/>
              <a:t>Hearst and Pulitzer jump at the chance to capitalize on passions for war against Spain </a:t>
            </a:r>
            <a:r>
              <a:rPr lang="en-US" dirty="0">
                <a:solidFill>
                  <a:srgbClr val="FF0000"/>
                </a:solidFill>
              </a:rPr>
              <a:t>“Remember the Maine”</a:t>
            </a:r>
          </a:p>
          <a:p>
            <a:pPr lvl="3"/>
            <a:r>
              <a:rPr lang="en-US" dirty="0"/>
              <a:t>A free Cuba was an opportunity for economic expansion</a:t>
            </a:r>
          </a:p>
        </p:txBody>
      </p:sp>
      <p:pic>
        <p:nvPicPr>
          <p:cNvPr id="5" name="Content Placeholder 4" descr="Remember-the-Ma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942414"/>
            <a:ext cx="4038600" cy="2390811"/>
          </a:xfrm>
        </p:spPr>
      </p:pic>
    </p:spTree>
    <p:extLst>
      <p:ext uri="{BB962C8B-B14F-4D97-AF65-F5344CB8AC3E}">
        <p14:creationId xmlns:p14="http://schemas.microsoft.com/office/powerpoint/2010/main" val="79510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80" y="-31845"/>
            <a:ext cx="5446632" cy="71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8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11" y="0"/>
            <a:ext cx="5898579" cy="67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Monroe Doctrine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US foreign policy regarding Latin American countries </a:t>
            </a:r>
            <a:r>
              <a:rPr lang="en-US" altLang="en-US" dirty="0"/>
              <a:t>in 1823. 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It stated that further efforts by European nations to colonize land or interfere with states in North or South America would be viewed as acts of aggression, requiring U.S. intervention.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European countries should stay out of the affairs of the Western Hemisphere </a:t>
            </a:r>
          </a:p>
        </p:txBody>
      </p:sp>
    </p:spTree>
    <p:extLst>
      <p:ext uri="{BB962C8B-B14F-4D97-AF65-F5344CB8AC3E}">
        <p14:creationId xmlns:p14="http://schemas.microsoft.com/office/powerpoint/2010/main" val="413636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Causes of the Spanish 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Sugar</a:t>
            </a:r>
          </a:p>
          <a:p>
            <a:r>
              <a:rPr lang="en-US" dirty="0"/>
              <a:t>Yellow Journalism</a:t>
            </a:r>
          </a:p>
          <a:p>
            <a:r>
              <a:rPr lang="en-US" dirty="0"/>
              <a:t>De </a:t>
            </a:r>
            <a:r>
              <a:rPr lang="en-US" dirty="0" err="1"/>
              <a:t>Lome</a:t>
            </a:r>
            <a:r>
              <a:rPr lang="en-US" dirty="0"/>
              <a:t> Letter</a:t>
            </a:r>
          </a:p>
          <a:p>
            <a:r>
              <a:rPr lang="en-US" dirty="0"/>
              <a:t>The Explosion of the Maine</a:t>
            </a:r>
          </a:p>
          <a:p>
            <a:r>
              <a:rPr lang="en-US" dirty="0"/>
              <a:t>Jingoism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4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Splendid Little War” –Secretary of State John Hay</a:t>
            </a:r>
          </a:p>
          <a:p>
            <a:pPr lvl="1"/>
            <a:r>
              <a:rPr lang="en-US" dirty="0"/>
              <a:t>Battle of San Juan and Kettle Hill</a:t>
            </a:r>
          </a:p>
          <a:p>
            <a:pPr lvl="2"/>
            <a:r>
              <a:rPr lang="en-US" i="1" dirty="0"/>
              <a:t>Rough Riders </a:t>
            </a:r>
            <a:r>
              <a:rPr lang="en-US" dirty="0"/>
              <a:t>under the command of future President Theodore Roosevelt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2993626"/>
            <a:ext cx="5891868" cy="33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Battle of </a:t>
            </a:r>
            <a:r>
              <a:rPr lang="en-US" dirty="0">
                <a:solidFill>
                  <a:srgbClr val="FF0000"/>
                </a:solidFill>
              </a:rPr>
              <a:t>San Juan and Kettle Hill</a:t>
            </a:r>
          </a:p>
          <a:p>
            <a:pPr lvl="2"/>
            <a:r>
              <a:rPr lang="en-US" sz="2600" i="1" dirty="0">
                <a:solidFill>
                  <a:srgbClr val="FF0000"/>
                </a:solidFill>
              </a:rPr>
              <a:t>Rough Riders: Volunteer Cavalry </a:t>
            </a:r>
            <a:r>
              <a:rPr lang="en-US" sz="2600" dirty="0"/>
              <a:t>under the command of future President Theodore Roosevelt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03" y="2477431"/>
            <a:ext cx="4035902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6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Buffalo Soldiers: All black regiment who fought along the Rough Riders.</a:t>
            </a:r>
          </a:p>
          <a:p>
            <a:endParaRPr lang="en-US" dirty="0"/>
          </a:p>
          <a:p>
            <a:r>
              <a:rPr lang="en-US" dirty="0"/>
              <a:t>Gained fame in the United States but Armed Forces remained segregated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13" y="2497137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Spain is defeated in Cuba and Puerto Rico in less then 5 months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0" y="2173605"/>
            <a:ext cx="5715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5,000 soldiers die in Cuba</a:t>
            </a:r>
          </a:p>
          <a:p>
            <a:endParaRPr lang="en-US" dirty="0"/>
          </a:p>
          <a:p>
            <a:r>
              <a:rPr lang="en-US" dirty="0"/>
              <a:t>Less then 500 will die in combat</a:t>
            </a:r>
          </a:p>
          <a:p>
            <a:endParaRPr lang="en-US" dirty="0"/>
          </a:p>
          <a:p>
            <a:r>
              <a:rPr lang="en-US" dirty="0"/>
              <a:t>Cuba, Puerto Rico, and Guam are given to the United States – What about </a:t>
            </a:r>
            <a:r>
              <a:rPr lang="en-US"/>
              <a:t>the Philippines?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2" y="2223084"/>
            <a:ext cx="5078907" cy="33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9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Spanish American War….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Philippines</a:t>
            </a:r>
          </a:p>
          <a:p>
            <a:pPr lvl="1"/>
            <a:r>
              <a:rPr lang="en-US" dirty="0"/>
              <a:t>US defeats Spanish Navy and takes control of Manila</a:t>
            </a:r>
          </a:p>
          <a:p>
            <a:pPr lvl="1"/>
            <a:r>
              <a:rPr lang="en-US" dirty="0"/>
              <a:t>Lead by </a:t>
            </a:r>
            <a:r>
              <a:rPr lang="en-US" dirty="0">
                <a:solidFill>
                  <a:srgbClr val="FF0000"/>
                </a:solidFill>
              </a:rPr>
              <a:t>Emilio Aguinaldo </a:t>
            </a:r>
          </a:p>
          <a:p>
            <a:pPr lvl="2"/>
            <a:r>
              <a:rPr lang="en-US" dirty="0"/>
              <a:t>Rebels declare the Philippines independent of Spain</a:t>
            </a:r>
          </a:p>
          <a:p>
            <a:pPr lvl="2"/>
            <a:r>
              <a:rPr lang="en-US" dirty="0"/>
              <a:t>Failed revolt against American rule followed which failed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Filipino-American War (Philippine Insurrection)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927" y="2084832"/>
            <a:ext cx="4040886" cy="41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Outcomes of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1901</a:t>
            </a:r>
          </a:p>
          <a:p>
            <a:pPr lvl="1"/>
            <a:r>
              <a:rPr lang="en-US" dirty="0"/>
              <a:t>US grants Cuba independence 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Teller Amendment</a:t>
            </a:r>
          </a:p>
          <a:p>
            <a:pPr lvl="3"/>
            <a:r>
              <a:rPr lang="en-US" sz="1800" dirty="0"/>
              <a:t>1898 – Help win independence and leave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Platt Amendment</a:t>
            </a:r>
          </a:p>
          <a:p>
            <a:pPr lvl="3"/>
            <a:r>
              <a:rPr lang="en-US" sz="2000" dirty="0"/>
              <a:t>Cuba could not make treaties with other nations that were against American interests</a:t>
            </a:r>
          </a:p>
          <a:p>
            <a:pPr lvl="3"/>
            <a:r>
              <a:rPr lang="en-US" sz="2000" dirty="0"/>
              <a:t>Gave America control of the naval base at Guantanamo Bay                    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Foraker Act </a:t>
            </a:r>
            <a:r>
              <a:rPr lang="en-US" dirty="0"/>
              <a:t>– Puerto Rico establishes pro-American government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7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 Thayer Mahan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Influence of Sea Power Upon History”</a:t>
            </a:r>
          </a:p>
          <a:p>
            <a:pPr lvl="1"/>
            <a:r>
              <a:rPr lang="en-US" dirty="0"/>
              <a:t>The Great White Fleet</a:t>
            </a:r>
          </a:p>
          <a:p>
            <a:endParaRPr lang="en-US" dirty="0"/>
          </a:p>
          <a:p>
            <a:r>
              <a:rPr lang="en-US" dirty="0"/>
              <a:t>Teddy Roosevelt – “Civilized” vs “Uncivilized” 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886201"/>
            <a:ext cx="4495800" cy="27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5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55" y="147227"/>
            <a:ext cx="5997746" cy="65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American Expansion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By the 1880s many American leaders had become convinced that the US should join the imperialist powers of </a:t>
            </a:r>
            <a:r>
              <a:rPr lang="en-US" altLang="en-US" b="1" u="sng" dirty="0"/>
              <a:t>Europe</a:t>
            </a:r>
            <a:r>
              <a:rPr lang="en-US" altLang="en-US" dirty="0"/>
              <a:t> and establish </a:t>
            </a:r>
            <a:r>
              <a:rPr lang="en-US" altLang="en-US" b="1" u="sng" dirty="0"/>
              <a:t>colonies </a:t>
            </a:r>
            <a:r>
              <a:rPr lang="en-US" altLang="en-US" dirty="0"/>
              <a:t>overseas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Imperialism is the policy in which stronger nations extend their </a:t>
            </a:r>
            <a:r>
              <a:rPr lang="en-US" altLang="en-US" b="1" u="sng" dirty="0">
                <a:solidFill>
                  <a:srgbClr val="FF0000"/>
                </a:solidFill>
              </a:rPr>
              <a:t>economic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u="sng" dirty="0">
                <a:solidFill>
                  <a:srgbClr val="FF0000"/>
                </a:solidFill>
              </a:rPr>
              <a:t>political</a:t>
            </a:r>
            <a:r>
              <a:rPr lang="en-US" altLang="en-US" b="1" dirty="0">
                <a:solidFill>
                  <a:srgbClr val="FF0000"/>
                </a:solidFill>
              </a:rPr>
              <a:t>, or </a:t>
            </a:r>
            <a:r>
              <a:rPr lang="en-US" altLang="en-US" b="1" u="sng" dirty="0">
                <a:solidFill>
                  <a:srgbClr val="FF0000"/>
                </a:solidFill>
              </a:rPr>
              <a:t>military</a:t>
            </a:r>
            <a:r>
              <a:rPr lang="en-US" altLang="en-US" b="1" dirty="0">
                <a:solidFill>
                  <a:srgbClr val="FF0000"/>
                </a:solidFill>
              </a:rPr>
              <a:t> control over weaker territories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Imperialists competed for territory in Africa and Asia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Most Americans gradually warmed to the idea of expansion overseas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3 factors </a:t>
            </a:r>
            <a:r>
              <a:rPr lang="en-US" altLang="en-US" dirty="0"/>
              <a:t>fueled American imperialism: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/>
              <a:t>Desire for </a:t>
            </a:r>
            <a:r>
              <a:rPr lang="en-US" altLang="en-US" sz="3600" b="1" u="sng" dirty="0">
                <a:solidFill>
                  <a:srgbClr val="FF0000"/>
                </a:solidFill>
              </a:rPr>
              <a:t>military strength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/>
              <a:t>Thirst for </a:t>
            </a:r>
            <a:r>
              <a:rPr lang="en-US" altLang="en-US" sz="3600" b="1" u="sng" dirty="0">
                <a:solidFill>
                  <a:srgbClr val="FF0000"/>
                </a:solidFill>
              </a:rPr>
              <a:t>new markets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600" dirty="0"/>
              <a:t>Belief in </a:t>
            </a:r>
            <a:r>
              <a:rPr lang="en-US" altLang="en-US" sz="3600" b="1" u="sng" dirty="0">
                <a:solidFill>
                  <a:srgbClr val="FF0000"/>
                </a:solidFill>
              </a:rPr>
              <a:t>cultural superiority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510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McKinley – Imperialism!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Spanish American War</a:t>
            </a:r>
          </a:p>
          <a:p>
            <a:r>
              <a:rPr lang="en-US" dirty="0"/>
              <a:t>2. Annexed Hawaii</a:t>
            </a:r>
          </a:p>
          <a:p>
            <a:r>
              <a:rPr lang="en-US" dirty="0"/>
              <a:t>3. Acquires Samoan Islands</a:t>
            </a:r>
          </a:p>
          <a:p>
            <a:r>
              <a:rPr lang="en-US" dirty="0"/>
              <a:t>4. Open Door Policy</a:t>
            </a:r>
          </a:p>
          <a:p>
            <a:r>
              <a:rPr lang="en-US" dirty="0"/>
              <a:t>5. Foraker Act</a:t>
            </a:r>
          </a:p>
        </p:txBody>
      </p:sp>
    </p:spTree>
    <p:extLst>
      <p:ext uri="{BB962C8B-B14F-4D97-AF65-F5344CB8AC3E}">
        <p14:creationId xmlns:p14="http://schemas.microsoft.com/office/powerpoint/2010/main" val="4000710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Teddy Roosevelt – Panama Canal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France</a:t>
            </a:r>
          </a:p>
          <a:p>
            <a:pPr lvl="1"/>
            <a:r>
              <a:rPr lang="en-US" dirty="0"/>
              <a:t>1881-1887</a:t>
            </a:r>
          </a:p>
          <a:p>
            <a:pPr lvl="2"/>
            <a:r>
              <a:rPr lang="en-US" dirty="0"/>
              <a:t>France attempts to build a canal across the Isthmus of Panama</a:t>
            </a:r>
          </a:p>
          <a:p>
            <a:pPr lvl="1"/>
            <a:r>
              <a:rPr lang="en-US" dirty="0"/>
              <a:t>1903</a:t>
            </a:r>
          </a:p>
          <a:p>
            <a:pPr lvl="2"/>
            <a:r>
              <a:rPr lang="en-US" dirty="0"/>
              <a:t>US signs a treaty that granted it a permanent lease over a 10 mile wide swathe across the isthmus for $10 million</a:t>
            </a:r>
          </a:p>
          <a:p>
            <a:pPr lvl="1"/>
            <a:r>
              <a:rPr lang="en-US" dirty="0"/>
              <a:t>Access point for trade with new territories </a:t>
            </a:r>
          </a:p>
        </p:txBody>
      </p:sp>
      <p:pic>
        <p:nvPicPr>
          <p:cNvPr id="5" name="Content Placeholder 4" descr="image003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165572"/>
            <a:ext cx="4038600" cy="3082829"/>
          </a:xfrm>
        </p:spPr>
      </p:pic>
      <p:sp>
        <p:nvSpPr>
          <p:cNvPr id="6" name="TextBox 5"/>
          <p:cNvSpPr txBox="1"/>
          <p:nvPr/>
        </p:nvSpPr>
        <p:spPr>
          <a:xfrm>
            <a:off x="7620000" y="188053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United States supported a revolution by the Panamanians to free themselves against the Columbian government*</a:t>
            </a:r>
          </a:p>
        </p:txBody>
      </p:sp>
    </p:spTree>
    <p:extLst>
      <p:ext uri="{BB962C8B-B14F-4D97-AF65-F5344CB8AC3E}">
        <p14:creationId xmlns:p14="http://schemas.microsoft.com/office/powerpoint/2010/main" val="4135767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nama_canal_1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533401"/>
            <a:ext cx="8395099" cy="5583015"/>
          </a:xfrm>
        </p:spPr>
      </p:pic>
    </p:spTree>
    <p:extLst>
      <p:ext uri="{BB962C8B-B14F-4D97-AF65-F5344CB8AC3E}">
        <p14:creationId xmlns:p14="http://schemas.microsoft.com/office/powerpoint/2010/main" val="3411014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Stick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</a:t>
            </a:r>
            <a:r>
              <a:rPr lang="en-US" dirty="0" err="1"/>
              <a:t>Stickism</a:t>
            </a:r>
            <a:endParaRPr lang="en-US" dirty="0"/>
          </a:p>
          <a:p>
            <a:pPr lvl="1"/>
            <a:r>
              <a:rPr lang="en-US" dirty="0"/>
              <a:t>“Speak softly and carry a big stick”</a:t>
            </a:r>
          </a:p>
          <a:p>
            <a:pPr lvl="1"/>
            <a:r>
              <a:rPr lang="en-US" dirty="0"/>
              <a:t>Teddy Roosevelt’s idea for foreign policy</a:t>
            </a:r>
          </a:p>
          <a:p>
            <a:r>
              <a:rPr lang="en-US" b="1" u="sng" dirty="0"/>
              <a:t>Roosevelt Corollary </a:t>
            </a:r>
            <a:r>
              <a:rPr lang="en-US" dirty="0"/>
              <a:t>to the Monroe Doctrine</a:t>
            </a:r>
          </a:p>
          <a:p>
            <a:pPr lvl="1"/>
            <a:r>
              <a:rPr lang="en-US" b="1" u="sng" dirty="0"/>
              <a:t>Establishes the US as the policing force of the Western Hemisphere</a:t>
            </a:r>
          </a:p>
          <a:p>
            <a:pPr lvl="1"/>
            <a:r>
              <a:rPr lang="en-US" dirty="0"/>
              <a:t>Roosevelt want no interference from European powers in the Western Hemisphere</a:t>
            </a:r>
          </a:p>
        </p:txBody>
      </p:sp>
      <p:pic>
        <p:nvPicPr>
          <p:cNvPr id="5" name="Content Placeholder 4" descr="big_gu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74251"/>
            <a:ext cx="4038600" cy="2927137"/>
          </a:xfrm>
        </p:spPr>
      </p:pic>
    </p:spTree>
    <p:extLst>
      <p:ext uri="{BB962C8B-B14F-4D97-AF65-F5344CB8AC3E}">
        <p14:creationId xmlns:p14="http://schemas.microsoft.com/office/powerpoint/2010/main" val="1654859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Stick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Russo-Japanese War</a:t>
            </a:r>
          </a:p>
          <a:p>
            <a:pPr lvl="1"/>
            <a:r>
              <a:rPr lang="en-US" dirty="0"/>
              <a:t>Roosevelt will win the Nobel Peace Prize for acting as an arbiter between Russia and Japan </a:t>
            </a:r>
          </a:p>
          <a:p>
            <a:pPr lvl="5"/>
            <a:r>
              <a:rPr lang="en-US" dirty="0"/>
              <a:t>Secures trade rights with Manchuria</a:t>
            </a:r>
          </a:p>
          <a:p>
            <a:r>
              <a:rPr lang="en-US" dirty="0"/>
              <a:t>Great White Fleet</a:t>
            </a:r>
          </a:p>
          <a:p>
            <a:pPr lvl="1"/>
            <a:r>
              <a:rPr lang="en-US" dirty="0"/>
              <a:t>The Influence of Sea Power upon History (Alfred Thayer Mahan)</a:t>
            </a:r>
          </a:p>
          <a:p>
            <a:r>
              <a:rPr lang="en-US" dirty="0"/>
              <a:t>Supports Panama revolt against Colombian wishes</a:t>
            </a:r>
          </a:p>
          <a:p>
            <a:r>
              <a:rPr lang="en-US" dirty="0"/>
              <a:t>Supports </a:t>
            </a:r>
            <a:r>
              <a:rPr lang="en-US" dirty="0" err="1"/>
              <a:t>Venezula</a:t>
            </a:r>
            <a:r>
              <a:rPr lang="en-US" dirty="0"/>
              <a:t> against Germany and sends the military to the Dominican Republic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3587394" cy="22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8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Taft – Dollar Diplomacy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Dollars instead of bullets – influencing the western hemisphere through the economy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1" y="3411375"/>
            <a:ext cx="5782235" cy="28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4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Woodrow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Moral Diplomacy – Every country should aspire to be like the United States and would benefit from democracy</a:t>
            </a:r>
          </a:p>
          <a:p>
            <a:r>
              <a:rPr lang="en-US" dirty="0"/>
              <a:t>2. Establishes military government in Dominican Republic</a:t>
            </a:r>
          </a:p>
          <a:p>
            <a:r>
              <a:rPr lang="en-US" dirty="0"/>
              <a:t>3. Sends troops to Haiti to establish new constitution</a:t>
            </a:r>
          </a:p>
          <a:p>
            <a:r>
              <a:rPr lang="en-US" dirty="0"/>
              <a:t>4. Acquires the Virgin Islands </a:t>
            </a:r>
          </a:p>
          <a:p>
            <a:r>
              <a:rPr lang="en-US" dirty="0"/>
              <a:t>5. Mexico </a:t>
            </a:r>
          </a:p>
        </p:txBody>
      </p:sp>
    </p:spTree>
    <p:extLst>
      <p:ext uri="{BB962C8B-B14F-4D97-AF65-F5344CB8AC3E}">
        <p14:creationId xmlns:p14="http://schemas.microsoft.com/office/powerpoint/2010/main" val="3357610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Woodrow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Mexico</a:t>
            </a:r>
          </a:p>
          <a:p>
            <a:pPr lvl="1"/>
            <a:r>
              <a:rPr lang="en-US" dirty="0"/>
              <a:t>Porfirio Diaz: Corrupt leader dominated by American businessmen</a:t>
            </a:r>
          </a:p>
          <a:p>
            <a:pPr lvl="1"/>
            <a:r>
              <a:rPr lang="en-US" dirty="0"/>
              <a:t>Francisco Madero: Overthrows Diaz and promises democratic reforms but hostile to American business</a:t>
            </a:r>
          </a:p>
          <a:p>
            <a:pPr lvl="1"/>
            <a:r>
              <a:rPr lang="en-US" dirty="0"/>
              <a:t>Victoriana Huerta:  general encouraged by the U.S. under the Taft administration to overthrow Madero </a:t>
            </a:r>
          </a:p>
          <a:p>
            <a:pPr lvl="2"/>
            <a:r>
              <a:rPr lang="en-US" dirty="0"/>
              <a:t>Huerta overthrows the government but murders Madero just before Wilson takes office</a:t>
            </a:r>
          </a:p>
          <a:p>
            <a:pPr lvl="2"/>
            <a:r>
              <a:rPr lang="en-US" dirty="0"/>
              <a:t>“Never recognize Huerta’s government of butchers”</a:t>
            </a:r>
          </a:p>
          <a:p>
            <a:pPr lvl="1"/>
            <a:r>
              <a:rPr lang="en-US" dirty="0" err="1"/>
              <a:t>Venustiana</a:t>
            </a:r>
            <a:r>
              <a:rPr lang="en-US" dirty="0"/>
              <a:t> Carranza: Constitutionalists supported by Wilson</a:t>
            </a:r>
          </a:p>
          <a:p>
            <a:pPr lvl="2"/>
            <a:r>
              <a:rPr lang="en-US" dirty="0"/>
              <a:t>Wilson seizes Vera Cruz, small battle ensues, </a:t>
            </a:r>
            <a:r>
              <a:rPr lang="en-US" dirty="0" err="1"/>
              <a:t>Carranzas</a:t>
            </a:r>
            <a:r>
              <a:rPr lang="en-US" dirty="0"/>
              <a:t> forces take Mexico City but do not overhaul government </a:t>
            </a:r>
          </a:p>
          <a:p>
            <a:pPr lvl="2"/>
            <a:r>
              <a:rPr lang="en-US" dirty="0"/>
              <a:t>Possible backing of </a:t>
            </a:r>
            <a:r>
              <a:rPr lang="en-US" dirty="0" err="1"/>
              <a:t>Pancho</a:t>
            </a:r>
            <a:r>
              <a:rPr lang="en-US" dirty="0"/>
              <a:t> Villa?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Frederick Jackson Turner – </a:t>
            </a:r>
            <a:r>
              <a:rPr lang="en-US" b="1" i="1" dirty="0">
                <a:solidFill>
                  <a:srgbClr val="FF0000"/>
                </a:solidFill>
              </a:rPr>
              <a:t>Frontier Thesis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Closing of the American Frontier (Manifest Destiny)</a:t>
            </a:r>
          </a:p>
          <a:p>
            <a:pPr lvl="2"/>
            <a:r>
              <a:rPr lang="en-US" dirty="0"/>
              <a:t>A great chapter in American history has ended</a:t>
            </a:r>
          </a:p>
          <a:p>
            <a:pPr lvl="1"/>
            <a:r>
              <a:rPr lang="en-US" dirty="0"/>
              <a:t>Natural Resources??</a:t>
            </a:r>
          </a:p>
        </p:txBody>
      </p:sp>
    </p:spTree>
    <p:extLst>
      <p:ext uri="{BB962C8B-B14F-4D97-AF65-F5344CB8AC3E}">
        <p14:creationId xmlns:p14="http://schemas.microsoft.com/office/powerpoint/2010/main" val="242633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Desire for military strength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Admiral </a:t>
            </a:r>
            <a:r>
              <a:rPr lang="en-US" altLang="en-US" b="1" u="sng" dirty="0">
                <a:solidFill>
                  <a:srgbClr val="FF0000"/>
                </a:solidFill>
              </a:rPr>
              <a:t>Alfred T. Mahan </a:t>
            </a:r>
            <a:r>
              <a:rPr lang="en-US" altLang="en-US" dirty="0"/>
              <a:t>of the US Navy urged government officials to build up American Naval power in order to compete with other powerful nations</a:t>
            </a:r>
          </a:p>
          <a:p>
            <a:pPr eaLnBrk="1" hangingPunct="1"/>
            <a:r>
              <a:rPr lang="en-US" altLang="en-US" b="1" i="1" dirty="0">
                <a:solidFill>
                  <a:srgbClr val="FF0000"/>
                </a:solidFill>
              </a:rPr>
              <a:t>The Influence of Sea Power upon History</a:t>
            </a:r>
          </a:p>
          <a:p>
            <a:pPr lvl="1" eaLnBrk="1" hangingPunct="1"/>
            <a:r>
              <a:rPr lang="en-US" altLang="en-US" dirty="0"/>
              <a:t>As a result, the US built 9 steel-hulled cruisers </a:t>
            </a:r>
          </a:p>
          <a:p>
            <a:pPr lvl="2" eaLnBrk="1" hangingPunct="1"/>
            <a:r>
              <a:rPr lang="en-US" altLang="en-US" dirty="0"/>
              <a:t>2 of the most famous were the </a:t>
            </a:r>
            <a:r>
              <a:rPr lang="en-US" altLang="en-US" b="1" i="1" u="sng" dirty="0"/>
              <a:t>Maine</a:t>
            </a:r>
            <a:r>
              <a:rPr lang="en-US" altLang="en-US" dirty="0"/>
              <a:t> and the </a:t>
            </a:r>
            <a:r>
              <a:rPr lang="en-US" altLang="en-US" b="1" i="1" u="sng" dirty="0"/>
              <a:t>Oregon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7" y="4188480"/>
            <a:ext cx="4039772" cy="212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01" y="3916746"/>
            <a:ext cx="6100689" cy="23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6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Thirst for New Markets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Advances in technology enabled American farms and factories to produce a </a:t>
            </a:r>
            <a:r>
              <a:rPr lang="en-US" altLang="en-US" b="1" u="sng" dirty="0"/>
              <a:t>surplus</a:t>
            </a:r>
            <a:r>
              <a:rPr lang="en-US" altLang="en-US" dirty="0"/>
              <a:t> of goods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US needed raw materials for factories and new markets for its agricultural and manufactured goods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Imperialists viewed </a:t>
            </a:r>
            <a:r>
              <a:rPr lang="en-US" altLang="en-US" b="1" u="sng" dirty="0">
                <a:solidFill>
                  <a:srgbClr val="FF0000"/>
                </a:solidFill>
              </a:rPr>
              <a:t>foreign trade </a:t>
            </a:r>
            <a:r>
              <a:rPr lang="en-US" altLang="en-US" dirty="0">
                <a:solidFill>
                  <a:srgbClr val="FF0000"/>
                </a:solidFill>
              </a:rPr>
              <a:t>as the solution to American overproduction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Bolstered by the Panic of 1893</a:t>
            </a:r>
          </a:p>
        </p:txBody>
      </p:sp>
    </p:spTree>
    <p:extLst>
      <p:ext uri="{BB962C8B-B14F-4D97-AF65-F5344CB8AC3E}">
        <p14:creationId xmlns:p14="http://schemas.microsoft.com/office/powerpoint/2010/main" val="70635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Belief in Cultural Superiority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Americans combined the philosophy of </a:t>
            </a:r>
            <a:r>
              <a:rPr lang="en-US" altLang="en-US" b="1" u="sng" dirty="0">
                <a:solidFill>
                  <a:srgbClr val="FF0000"/>
                </a:solidFill>
              </a:rPr>
              <a:t>Social Darwinism</a:t>
            </a:r>
            <a:r>
              <a:rPr lang="en-US" altLang="en-US" b="1" u="sng" dirty="0"/>
              <a:t> </a:t>
            </a:r>
            <a:r>
              <a:rPr lang="en-US" altLang="en-US" dirty="0"/>
              <a:t>(survival of the fittest and racial superiority of </a:t>
            </a:r>
            <a:r>
              <a:rPr lang="en-US" altLang="en-US" b="1" u="sng" dirty="0"/>
              <a:t>Anglo-Saxons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Argued that the US had a responsibility to spread Christianity and “</a:t>
            </a:r>
            <a:r>
              <a:rPr lang="en-US" altLang="en-US" b="1" u="sng" dirty="0"/>
              <a:t>civilization</a:t>
            </a:r>
            <a:r>
              <a:rPr lang="en-US" altLang="en-US" dirty="0"/>
              <a:t>” to the world’s “inferior people”</a:t>
            </a:r>
          </a:p>
          <a:p>
            <a:pPr eaLnBrk="1" hangingPunct="1"/>
            <a:r>
              <a:rPr lang="en-US" altLang="en-US" dirty="0"/>
              <a:t>Teddy Roosevelt made a distinction between “civilized” and “uncivilized” peoples.</a:t>
            </a:r>
          </a:p>
          <a:p>
            <a:pPr lvl="2"/>
            <a:r>
              <a:rPr lang="en-US" altLang="en-US" sz="2800" dirty="0">
                <a:solidFill>
                  <a:srgbClr val="FF0000"/>
                </a:solidFill>
              </a:rPr>
              <a:t>Civilized – Those people or nations that produced goods from raw materials</a:t>
            </a:r>
          </a:p>
          <a:p>
            <a:pPr lvl="2"/>
            <a:r>
              <a:rPr lang="en-US" altLang="en-US" sz="2800" dirty="0">
                <a:solidFill>
                  <a:srgbClr val="FF0000"/>
                </a:solidFill>
              </a:rPr>
              <a:t>Uncivilized – Those people or nations that supplied raw materials</a:t>
            </a:r>
          </a:p>
        </p:txBody>
      </p:sp>
    </p:spTree>
    <p:extLst>
      <p:ext uri="{BB962C8B-B14F-4D97-AF65-F5344CB8AC3E}">
        <p14:creationId xmlns:p14="http://schemas.microsoft.com/office/powerpoint/2010/main" val="2207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Originally an independent monarchy</a:t>
            </a:r>
          </a:p>
          <a:p>
            <a:pPr lvl="1"/>
            <a:r>
              <a:rPr lang="en-US" dirty="0"/>
              <a:t>Many </a:t>
            </a:r>
            <a:r>
              <a:rPr lang="en-US" dirty="0">
                <a:solidFill>
                  <a:srgbClr val="FF0000"/>
                </a:solidFill>
              </a:rPr>
              <a:t>missionaries</a:t>
            </a:r>
            <a:r>
              <a:rPr lang="en-US" dirty="0"/>
              <a:t> to Hawaii became wealthy and powerful by owning </a:t>
            </a:r>
            <a:r>
              <a:rPr lang="en-US" dirty="0">
                <a:solidFill>
                  <a:srgbClr val="FF0000"/>
                </a:solidFill>
              </a:rPr>
              <a:t>sugar plantations</a:t>
            </a:r>
          </a:p>
          <a:p>
            <a:pPr lvl="2"/>
            <a:r>
              <a:rPr lang="en-US" dirty="0"/>
              <a:t>Began to heavily export sugar from Hawaii to US</a:t>
            </a:r>
          </a:p>
          <a:p>
            <a:pPr lvl="2"/>
            <a:r>
              <a:rPr lang="en-US" dirty="0"/>
              <a:t>To avoid paying tariffs the US plantation owners wanted the US to annex Hawaii</a:t>
            </a:r>
          </a:p>
          <a:p>
            <a:pPr lvl="3"/>
            <a:r>
              <a:rPr lang="en-US" dirty="0"/>
              <a:t>Planters and missionaries take control of Hawaii</a:t>
            </a:r>
          </a:p>
        </p:txBody>
      </p:sp>
      <p:pic>
        <p:nvPicPr>
          <p:cNvPr id="5" name="Content Placeholder 4" descr="imperialism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1" y="2362201"/>
            <a:ext cx="4113037" cy="2740311"/>
          </a:xfrm>
        </p:spPr>
      </p:pic>
    </p:spTree>
    <p:extLst>
      <p:ext uri="{BB962C8B-B14F-4D97-AF65-F5344CB8AC3E}">
        <p14:creationId xmlns:p14="http://schemas.microsoft.com/office/powerpoint/2010/main" val="421918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Queen Liliuokalani</a:t>
            </a:r>
          </a:p>
          <a:p>
            <a:pPr lvl="1"/>
            <a:r>
              <a:rPr lang="en-US" dirty="0"/>
              <a:t>Queen of Hawaii who was jailed</a:t>
            </a:r>
          </a:p>
          <a:p>
            <a:pPr lvl="1"/>
            <a:r>
              <a:rPr lang="en-US" dirty="0"/>
              <a:t>Hawaii was annexed in 1898</a:t>
            </a:r>
          </a:p>
          <a:p>
            <a:pPr lvl="1"/>
            <a:r>
              <a:rPr lang="en-US" dirty="0"/>
              <a:t>Plantation owners gained much impact on the government</a:t>
            </a:r>
          </a:p>
          <a:p>
            <a:r>
              <a:rPr lang="en-US" dirty="0"/>
              <a:t>1959</a:t>
            </a:r>
          </a:p>
          <a:p>
            <a:pPr lvl="1"/>
            <a:r>
              <a:rPr lang="en-US" dirty="0"/>
              <a:t>Hawaii votes to become the 50</a:t>
            </a:r>
            <a:r>
              <a:rPr lang="en-US" baseline="30000" dirty="0"/>
              <a:t>th</a:t>
            </a:r>
            <a:r>
              <a:rPr lang="en-US" dirty="0"/>
              <a:t> state</a:t>
            </a:r>
          </a:p>
        </p:txBody>
      </p:sp>
      <p:pic>
        <p:nvPicPr>
          <p:cNvPr id="5" name="Content Placeholder 4" descr="liliuokalani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457200"/>
            <a:ext cx="3544248" cy="6061178"/>
          </a:xfrm>
        </p:spPr>
      </p:pic>
    </p:spTree>
    <p:extLst>
      <p:ext uri="{BB962C8B-B14F-4D97-AF65-F5344CB8AC3E}">
        <p14:creationId xmlns:p14="http://schemas.microsoft.com/office/powerpoint/2010/main" val="3633044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5997</TotalTime>
  <Words>1298</Words>
  <Application>Microsoft Office PowerPoint</Application>
  <PresentationFormat>Widescreen</PresentationFormat>
  <Paragraphs>182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Comic Sans MS</vt:lpstr>
      <vt:lpstr>Tw Cen MT</vt:lpstr>
      <vt:lpstr>Tw Cen MT Condensed</vt:lpstr>
      <vt:lpstr>Wingdings 3</vt:lpstr>
      <vt:lpstr>Integral</vt:lpstr>
      <vt:lpstr>American Imperialism</vt:lpstr>
      <vt:lpstr>Monroe Doctrine</vt:lpstr>
      <vt:lpstr>American Expansion</vt:lpstr>
      <vt:lpstr>American Expansion</vt:lpstr>
      <vt:lpstr>Desire for military strength </vt:lpstr>
      <vt:lpstr>Thirst for New Markets</vt:lpstr>
      <vt:lpstr>Belief in Cultural Superiority</vt:lpstr>
      <vt:lpstr>Hawaii</vt:lpstr>
      <vt:lpstr>Hawaii.</vt:lpstr>
      <vt:lpstr>Search For Raw Materials</vt:lpstr>
      <vt:lpstr>Search for New Markets</vt:lpstr>
      <vt:lpstr>The Spanish-American War</vt:lpstr>
      <vt:lpstr>PowerPoint Presentation</vt:lpstr>
      <vt:lpstr>PowerPoint Presentation</vt:lpstr>
      <vt:lpstr>The Spanish American War.</vt:lpstr>
      <vt:lpstr>PowerPoint Presentation</vt:lpstr>
      <vt:lpstr>The Spanish American War..</vt:lpstr>
      <vt:lpstr>PowerPoint Presentation</vt:lpstr>
      <vt:lpstr>PowerPoint Presentation</vt:lpstr>
      <vt:lpstr>The Causes of the Spanish American War</vt:lpstr>
      <vt:lpstr>The Spanish American War…</vt:lpstr>
      <vt:lpstr>The Spanish American War…</vt:lpstr>
      <vt:lpstr>The Spanish American War</vt:lpstr>
      <vt:lpstr>The Spanish American War</vt:lpstr>
      <vt:lpstr>The Spanish American War</vt:lpstr>
      <vt:lpstr>The Spanish American War….</vt:lpstr>
      <vt:lpstr>The Outcomes of War</vt:lpstr>
      <vt:lpstr>Alfred Thayer Mahan</vt:lpstr>
      <vt:lpstr>PowerPoint Presentation</vt:lpstr>
      <vt:lpstr>William McKinley – Imperialism!</vt:lpstr>
      <vt:lpstr>Teddy Roosevelt – Panama Canal </vt:lpstr>
      <vt:lpstr>PowerPoint Presentation</vt:lpstr>
      <vt:lpstr>Big Stick Diplomacy</vt:lpstr>
      <vt:lpstr>Big Stick Diplomacy</vt:lpstr>
      <vt:lpstr>William Taft – Dollar Diplomacy</vt:lpstr>
      <vt:lpstr>Woodrow Wilson</vt:lpstr>
      <vt:lpstr>Woodrow Wilson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teacher</dc:creator>
  <cp:lastModifiedBy>CARL W HARKEN</cp:lastModifiedBy>
  <cp:revision>15</cp:revision>
  <dcterms:created xsi:type="dcterms:W3CDTF">2019-01-14T14:56:20Z</dcterms:created>
  <dcterms:modified xsi:type="dcterms:W3CDTF">2019-10-31T13:20:20Z</dcterms:modified>
</cp:coreProperties>
</file>