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0" r:id="rId5"/>
    <p:sldId id="261" r:id="rId6"/>
    <p:sldId id="285" r:id="rId7"/>
    <p:sldId id="286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51F7C2-31A6-44A7-B72E-59658635967D}" type="datetimeFigureOut">
              <a:rPr lang="en-US" smtClean="0"/>
              <a:pPr/>
              <a:t>2/1/2011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36AFC-D673-468B-9EE7-BAA0A0B44F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Standards 8.1 and 8.3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Benito Mussolini</a:t>
            </a:r>
          </a:p>
          <a:p>
            <a:pPr lvl="1"/>
            <a:r>
              <a:rPr lang="en-US" dirty="0" smtClean="0"/>
              <a:t>Fascist force out all other political parties and create a single party dictatorship in Italy</a:t>
            </a:r>
          </a:p>
          <a:p>
            <a:pPr lvl="1"/>
            <a:r>
              <a:rPr lang="en-US" dirty="0" smtClean="0"/>
              <a:t>Mussolini’s fascist government was a more relaxed version of Nazism</a:t>
            </a:r>
          </a:p>
          <a:p>
            <a:pPr lvl="1"/>
            <a:r>
              <a:rPr lang="en-US" dirty="0" smtClean="0"/>
              <a:t>Mussolini known as El Duce</a:t>
            </a:r>
          </a:p>
          <a:p>
            <a:pPr lvl="1"/>
            <a:r>
              <a:rPr lang="en-US" dirty="0" smtClean="0"/>
              <a:t>Wanted to restore Italy to its former glory</a:t>
            </a:r>
          </a:p>
          <a:p>
            <a:r>
              <a:rPr lang="en-US" sz="1300" dirty="0" smtClean="0"/>
              <a:t>http://www.history.com/videos/benito-mussolini#benito-mussolini</a:t>
            </a:r>
            <a:endParaRPr lang="en-US" sz="1300" dirty="0"/>
          </a:p>
        </p:txBody>
      </p:sp>
      <p:pic>
        <p:nvPicPr>
          <p:cNvPr id="5" name="Content Placeholder 4" descr="Image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914400"/>
            <a:ext cx="4479279" cy="5458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Torn apart by political and economic conflict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Military leaders used violence to gain control over the government.</a:t>
            </a:r>
          </a:p>
          <a:p>
            <a:pPr marL="594360" lvl="1" indent="-228600">
              <a:spcBef>
                <a:spcPct val="30000"/>
              </a:spcBef>
              <a:buFontTx/>
              <a:buChar char="•"/>
            </a:pPr>
            <a:r>
              <a:rPr lang="en-US" dirty="0" smtClean="0"/>
              <a:t>Emperor Hirohito</a:t>
            </a:r>
          </a:p>
          <a:p>
            <a:pPr marL="868680" lvl="2" indent="-228600">
              <a:spcBef>
                <a:spcPct val="30000"/>
              </a:spcBef>
              <a:buFontTx/>
              <a:buChar char="•"/>
            </a:pPr>
            <a:r>
              <a:rPr lang="en-US" dirty="0" smtClean="0"/>
              <a:t>Godlike leader of the government</a:t>
            </a:r>
          </a:p>
          <a:p>
            <a:pPr marL="594360" lvl="1" indent="-228600">
              <a:spcBef>
                <a:spcPct val="30000"/>
              </a:spcBef>
              <a:buFontTx/>
              <a:buChar char="•"/>
            </a:pPr>
            <a:r>
              <a:rPr lang="en-US" dirty="0" smtClean="0"/>
              <a:t>Hideki Tojo</a:t>
            </a:r>
          </a:p>
          <a:p>
            <a:pPr marL="868680" lvl="2" indent="-228600">
              <a:spcBef>
                <a:spcPct val="30000"/>
              </a:spcBef>
              <a:buFontTx/>
              <a:buChar char="•"/>
            </a:pPr>
            <a:r>
              <a:rPr lang="en-US" dirty="0" smtClean="0"/>
              <a:t>Leader of the military faction of the government</a:t>
            </a:r>
          </a:p>
          <a:p>
            <a:pPr marL="1143000" lvl="3" indent="-228600">
              <a:spcBef>
                <a:spcPct val="30000"/>
              </a:spcBef>
              <a:buFontTx/>
              <a:buChar char="•"/>
            </a:pPr>
            <a:r>
              <a:rPr lang="en-US" dirty="0" smtClean="0"/>
              <a:t>Held most of the power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They were inspired by nationalistic dreams of Japanese greatness. </a:t>
            </a:r>
          </a:p>
          <a:p>
            <a:endParaRPr lang="en-US" dirty="0"/>
          </a:p>
        </p:txBody>
      </p:sp>
      <p:pic>
        <p:nvPicPr>
          <p:cNvPr id="5" name="Content Placeholder 4" descr="emperor_Hirohi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381000"/>
            <a:ext cx="4666211" cy="6038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</a:rPr>
              <a:t>Without government approval, some Japanese generals invaded the Chinese province of Manchuria to gain land and resources for Japan.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</a:rPr>
              <a:t>This demonstrated the weakness of the Japanese government and the strength of Japanese nationalists.</a:t>
            </a:r>
          </a:p>
          <a:p>
            <a:endParaRPr lang="en-US" dirty="0"/>
          </a:p>
        </p:txBody>
      </p:sp>
      <p:pic>
        <p:nvPicPr>
          <p:cNvPr id="5" name="Content Placeholder 4" descr="toj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8108" y="426144"/>
            <a:ext cx="4423492" cy="620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Clouds 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of the most powerful countries in the world were now controlled by single leaders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Stalin in Russia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Mussolini in Italy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Tojo in Japan</a:t>
            </a:r>
          </a:p>
        </p:txBody>
      </p:sp>
      <p:pic>
        <p:nvPicPr>
          <p:cNvPr id="5" name="Content Placeholder 4" descr="Mussolini-Hitl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819400"/>
            <a:ext cx="2619375" cy="3514725"/>
          </a:xfrm>
        </p:spPr>
      </p:pic>
      <p:pic>
        <p:nvPicPr>
          <p:cNvPr id="6" name="Picture 5" descr="stali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1697736" cy="2919984"/>
          </a:xfrm>
          <a:prstGeom prst="rect">
            <a:avLst/>
          </a:prstGeom>
        </p:spPr>
      </p:pic>
      <p:pic>
        <p:nvPicPr>
          <p:cNvPr id="7" name="Picture 6" descr="toj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91000"/>
            <a:ext cx="1684466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Clouds on the Horizon.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84632" indent="-457200"/>
            <a:r>
              <a:rPr lang="en-US" dirty="0" smtClean="0"/>
              <a:t>The economic crises of the Great Depression had directly led to this rise of dictators</a:t>
            </a:r>
          </a:p>
          <a:p>
            <a:pPr marL="850392" lvl="1" indent="-457200"/>
            <a:r>
              <a:rPr lang="en-US" dirty="0" smtClean="0"/>
              <a:t>The world would never be the same after these dictators were done with the world</a:t>
            </a:r>
          </a:p>
          <a:p>
            <a:pPr marL="850392" lvl="1" indent="-457200"/>
            <a:r>
              <a:rPr lang="en-US" dirty="0" smtClean="0"/>
              <a:t>The fourth and most powerful dictatorship was yet to come</a:t>
            </a:r>
          </a:p>
          <a:p>
            <a:pPr marL="1124712" lvl="2" indent="-457200"/>
            <a:r>
              <a:rPr lang="en-US" dirty="0" smtClean="0"/>
              <a:t>Nazi Germany</a:t>
            </a:r>
          </a:p>
        </p:txBody>
      </p:sp>
      <p:pic>
        <p:nvPicPr>
          <p:cNvPr id="6" name="Picture 5" descr="hitl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81175"/>
            <a:ext cx="3571875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 smtClean="0"/>
              <a:t>http://www.history.com/topics/adolf-hitler/videos#adolf-hitler</a:t>
            </a:r>
          </a:p>
          <a:p>
            <a:r>
              <a:rPr lang="en-US" dirty="0" smtClean="0"/>
              <a:t>Poor student</a:t>
            </a:r>
          </a:p>
          <a:p>
            <a:pPr lvl="1"/>
            <a:r>
              <a:rPr lang="en-US" dirty="0" smtClean="0"/>
              <a:t>Dropped out of school at 16</a:t>
            </a:r>
          </a:p>
          <a:p>
            <a:pPr lvl="1"/>
            <a:r>
              <a:rPr lang="en-US" dirty="0" smtClean="0"/>
              <a:t>Wanted to become an artist or architect but could not gain admission to any schools to study</a:t>
            </a:r>
          </a:p>
          <a:p>
            <a:r>
              <a:rPr lang="en-US" dirty="0" smtClean="0"/>
              <a:t>Military Career</a:t>
            </a:r>
          </a:p>
          <a:p>
            <a:pPr lvl="1"/>
            <a:r>
              <a:rPr lang="en-US" dirty="0" smtClean="0"/>
              <a:t>Joins German Army when World War I starts</a:t>
            </a:r>
          </a:p>
          <a:p>
            <a:pPr lvl="2"/>
            <a:r>
              <a:rPr lang="en-US" dirty="0" smtClean="0"/>
              <a:t>Served as a dispatch runner at the front</a:t>
            </a:r>
          </a:p>
          <a:p>
            <a:pPr lvl="2"/>
            <a:r>
              <a:rPr lang="en-US" dirty="0" smtClean="0"/>
              <a:t>Wounded twice</a:t>
            </a:r>
          </a:p>
          <a:p>
            <a:pPr lvl="3"/>
            <a:r>
              <a:rPr lang="en-US" dirty="0" smtClean="0"/>
              <a:t>Earned five medals</a:t>
            </a:r>
          </a:p>
        </p:txBody>
      </p:sp>
      <p:pic>
        <p:nvPicPr>
          <p:cNvPr id="5" name="Content Placeholder 4" descr="young_hitle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457936"/>
            <a:ext cx="3920500" cy="60190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ler_au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73919" cy="5955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“Stab in the back story”</a:t>
            </a:r>
          </a:p>
          <a:p>
            <a:pPr lvl="1"/>
            <a:r>
              <a:rPr lang="en-US" dirty="0" smtClean="0"/>
              <a:t>Believed German politicians of the Weimar Republic had stabbed the German army in the back by not continuing to fight the war</a:t>
            </a:r>
          </a:p>
          <a:p>
            <a:pPr lvl="1"/>
            <a:r>
              <a:rPr lang="en-US" dirty="0" smtClean="0"/>
              <a:t>Hitler joins the German worker’s Party</a:t>
            </a:r>
          </a:p>
          <a:p>
            <a:pPr lvl="2"/>
            <a:r>
              <a:rPr lang="en-US" dirty="0" smtClean="0"/>
              <a:t>A small extremist political group</a:t>
            </a:r>
            <a:endParaRPr lang="en-US" dirty="0"/>
          </a:p>
        </p:txBody>
      </p:sp>
      <p:pic>
        <p:nvPicPr>
          <p:cNvPr id="5" name="Content Placeholder 4" descr="adolf_hitler_portrait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3074" y="1341437"/>
            <a:ext cx="3904726" cy="5135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Political Oratory</a:t>
            </a:r>
          </a:p>
          <a:p>
            <a:pPr lvl="1"/>
            <a:r>
              <a:rPr lang="en-US" dirty="0" smtClean="0"/>
              <a:t>When Hitler spoke he had an astonishing ability to dominate his party members by the force of his personality</a:t>
            </a:r>
          </a:p>
          <a:p>
            <a:pPr lvl="2"/>
            <a:r>
              <a:rPr lang="en-US" dirty="0" smtClean="0"/>
              <a:t>Speech Video</a:t>
            </a:r>
          </a:p>
          <a:p>
            <a:pPr lvl="1"/>
            <a:r>
              <a:rPr lang="en-US" dirty="0" smtClean="0"/>
              <a:t>1921</a:t>
            </a:r>
          </a:p>
          <a:p>
            <a:pPr lvl="2"/>
            <a:r>
              <a:rPr lang="en-US" dirty="0" smtClean="0"/>
              <a:t>Hitler voted the Fuhrer (leader) of the renamed National Socialist Germany Workers’ Party (NAZI)</a:t>
            </a:r>
            <a:endParaRPr lang="en-US" dirty="0"/>
          </a:p>
        </p:txBody>
      </p:sp>
      <p:pic>
        <p:nvPicPr>
          <p:cNvPr id="5" name="Content Placeholder 4" descr="alg_adolf-hit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33600"/>
            <a:ext cx="4454428" cy="35268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Nazi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Violently Nationalistic</a:t>
            </a:r>
          </a:p>
          <a:p>
            <a:pPr lvl="1"/>
            <a:r>
              <a:rPr lang="en-US" dirty="0" smtClean="0"/>
              <a:t>Storm Troopers (SA)</a:t>
            </a:r>
          </a:p>
          <a:p>
            <a:pPr lvl="2"/>
            <a:r>
              <a:rPr lang="en-US" dirty="0" smtClean="0"/>
              <a:t>The Nazi’s military force</a:t>
            </a:r>
          </a:p>
          <a:p>
            <a:r>
              <a:rPr lang="en-US" dirty="0" smtClean="0"/>
              <a:t>Anti-Semitic</a:t>
            </a:r>
          </a:p>
          <a:p>
            <a:r>
              <a:rPr lang="en-US" dirty="0" smtClean="0"/>
              <a:t>Opposed to the democratic republican government</a:t>
            </a:r>
          </a:p>
          <a:p>
            <a:pPr lvl="1"/>
            <a:r>
              <a:rPr lang="en-US" dirty="0" smtClean="0"/>
              <a:t>Considered guilty of treason</a:t>
            </a:r>
          </a:p>
          <a:p>
            <a:r>
              <a:rPr lang="en-US" dirty="0" smtClean="0"/>
              <a:t>Looked upon the German people as superior to other races and believed the Jews were an inferior race</a:t>
            </a:r>
            <a:endParaRPr lang="en-US" dirty="0"/>
          </a:p>
        </p:txBody>
      </p:sp>
      <p:pic>
        <p:nvPicPr>
          <p:cNvPr id="5" name="Content Placeholder 4" descr="sa_mar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0924"/>
            <a:ext cx="4038600" cy="309379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Totalitarianism</a:t>
            </a:r>
          </a:p>
          <a:p>
            <a:pPr lvl="1"/>
            <a:r>
              <a:rPr lang="en-US" dirty="0" smtClean="0"/>
              <a:t>Control of political, economic, social and cultural aspects of life</a:t>
            </a:r>
          </a:p>
          <a:p>
            <a:pPr lvl="1"/>
            <a:r>
              <a:rPr lang="en-US" dirty="0" smtClean="0"/>
              <a:t>Led by a single leader  and party</a:t>
            </a:r>
          </a:p>
          <a:p>
            <a:pPr lvl="1"/>
            <a:r>
              <a:rPr lang="en-US" dirty="0" smtClean="0"/>
              <a:t>Not interested in individual freedom (civil liberties)</a:t>
            </a:r>
          </a:p>
          <a:p>
            <a:pPr lvl="1"/>
            <a:r>
              <a:rPr lang="en-US" dirty="0" smtClean="0"/>
              <a:t>Used modern technology and propaganda</a:t>
            </a:r>
          </a:p>
        </p:txBody>
      </p:sp>
      <p:pic>
        <p:nvPicPr>
          <p:cNvPr id="5" name="Content Placeholder 4" descr="stalin_hitler_photomontag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43158"/>
            <a:ext cx="4038600" cy="4389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 Hall Putsch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Nazis attempt to seize control of the government</a:t>
            </a:r>
          </a:p>
          <a:p>
            <a:pPr lvl="1"/>
            <a:r>
              <a:rPr lang="en-US" dirty="0" smtClean="0"/>
              <a:t>Failed miserably</a:t>
            </a:r>
          </a:p>
          <a:p>
            <a:pPr lvl="1"/>
            <a:r>
              <a:rPr lang="en-US" dirty="0" smtClean="0"/>
              <a:t>Hitler and other party leaders arrested and tried for high treason</a:t>
            </a:r>
          </a:p>
          <a:p>
            <a:pPr lvl="1"/>
            <a:r>
              <a:rPr lang="en-US" dirty="0" smtClean="0"/>
              <a:t>Hitler becomes a national figure</a:t>
            </a:r>
          </a:p>
        </p:txBody>
      </p:sp>
      <p:pic>
        <p:nvPicPr>
          <p:cNvPr id="5" name="Content Placeholder 4" descr="hitler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7622" y="990600"/>
            <a:ext cx="3725919" cy="5364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</a:t>
            </a:r>
            <a:r>
              <a:rPr lang="en-US" smtClean="0"/>
              <a:t>in Prison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in prison he writes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i="1" dirty="0" smtClean="0"/>
              <a:t> </a:t>
            </a:r>
            <a:r>
              <a:rPr lang="en-US" dirty="0" smtClean="0"/>
              <a:t>(My Struggle)</a:t>
            </a:r>
          </a:p>
          <a:p>
            <a:pPr lvl="1"/>
            <a:r>
              <a:rPr lang="en-US" dirty="0" smtClean="0"/>
              <a:t>Book about Hitler’s major views</a:t>
            </a:r>
          </a:p>
          <a:p>
            <a:pPr lvl="2"/>
            <a:r>
              <a:rPr lang="en-US" dirty="0" smtClean="0"/>
              <a:t>Outlined his belief in the superiority of the Aryan Race</a:t>
            </a:r>
          </a:p>
          <a:p>
            <a:pPr lvl="2"/>
            <a:r>
              <a:rPr lang="en-US" dirty="0" smtClean="0"/>
              <a:t>Outline his plan for taking control of Europe</a:t>
            </a:r>
          </a:p>
          <a:p>
            <a:pPr lvl="2"/>
            <a:r>
              <a:rPr lang="en-US" dirty="0" smtClean="0"/>
              <a:t>Conquest of </a:t>
            </a:r>
            <a:r>
              <a:rPr lang="en-US" i="1" dirty="0" smtClean="0"/>
              <a:t>Lebensraum</a:t>
            </a:r>
          </a:p>
          <a:p>
            <a:pPr lvl="3"/>
            <a:r>
              <a:rPr lang="en-US" dirty="0" smtClean="0"/>
              <a:t>Living space for the German people</a:t>
            </a:r>
          </a:p>
          <a:p>
            <a:endParaRPr lang="en-US" dirty="0"/>
          </a:p>
        </p:txBody>
      </p:sp>
      <p:pic>
        <p:nvPicPr>
          <p:cNvPr id="5" name="Content Placeholder 4" descr="hitl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441960"/>
            <a:ext cx="4419600" cy="61874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Entourage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Josef Goebbels</a:t>
            </a:r>
          </a:p>
          <a:p>
            <a:pPr lvl="1"/>
            <a:r>
              <a:rPr lang="en-US" dirty="0" smtClean="0"/>
              <a:t>Headed the party’s propaganda division</a:t>
            </a:r>
          </a:p>
          <a:p>
            <a:pPr lvl="1"/>
            <a:r>
              <a:rPr lang="en-US" dirty="0" smtClean="0"/>
              <a:t>Held a low regard for the intellect of the masses and believed people would respond well to emotional appeals centered around their own hatred </a:t>
            </a:r>
          </a:p>
          <a:p>
            <a:endParaRPr lang="en-US" dirty="0"/>
          </a:p>
        </p:txBody>
      </p:sp>
      <p:pic>
        <p:nvPicPr>
          <p:cNvPr id="5" name="Content Placeholder 4" descr="Goebbel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9521" y="1143000"/>
            <a:ext cx="3878279" cy="5410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Entourage.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Hermann Goering</a:t>
            </a:r>
          </a:p>
          <a:p>
            <a:pPr lvl="1"/>
            <a:r>
              <a:rPr lang="en-US" dirty="0" smtClean="0"/>
              <a:t>Commanded the SA before fleeing the country after the failed Beer Hall Putsch</a:t>
            </a:r>
          </a:p>
          <a:p>
            <a:pPr lvl="1"/>
            <a:r>
              <a:rPr lang="en-US" dirty="0" smtClean="0"/>
              <a:t>Returned to serve Hitler in various capacities when he was released from jail</a:t>
            </a:r>
            <a:endParaRPr lang="en-US" dirty="0"/>
          </a:p>
        </p:txBody>
      </p:sp>
      <p:pic>
        <p:nvPicPr>
          <p:cNvPr id="5" name="Content Placeholder 4" descr="goring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808037"/>
            <a:ext cx="3775437" cy="5668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Entourage..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Heinrich Himmler</a:t>
            </a:r>
          </a:p>
          <a:p>
            <a:pPr lvl="1"/>
            <a:r>
              <a:rPr lang="en-US" dirty="0" smtClean="0"/>
              <a:t>Former chicken farmer</a:t>
            </a:r>
          </a:p>
          <a:p>
            <a:pPr lvl="1"/>
            <a:r>
              <a:rPr lang="en-US" dirty="0" smtClean="0"/>
              <a:t>Takes command of Hitler’s personal bodyguard</a:t>
            </a:r>
          </a:p>
          <a:p>
            <a:pPr lvl="2"/>
            <a:r>
              <a:rPr lang="en-US" dirty="0" err="1" smtClean="0"/>
              <a:t>Schutz</a:t>
            </a:r>
            <a:r>
              <a:rPr lang="en-US" dirty="0" smtClean="0"/>
              <a:t> </a:t>
            </a:r>
            <a:r>
              <a:rPr lang="en-US" dirty="0" err="1" smtClean="0"/>
              <a:t>Staffel</a:t>
            </a:r>
            <a:r>
              <a:rPr lang="en-US" dirty="0" smtClean="0"/>
              <a:t> (SS)</a:t>
            </a:r>
          </a:p>
          <a:p>
            <a:pPr lvl="3"/>
            <a:r>
              <a:rPr lang="en-US" dirty="0" smtClean="0"/>
              <a:t>Swore allegiance to Hitler alone</a:t>
            </a:r>
          </a:p>
          <a:p>
            <a:pPr lvl="1"/>
            <a:r>
              <a:rPr lang="en-US" dirty="0" smtClean="0"/>
              <a:t>In charge of carrying out the Final Solution</a:t>
            </a:r>
          </a:p>
          <a:p>
            <a:pPr lvl="2"/>
            <a:r>
              <a:rPr lang="en-US" dirty="0" smtClean="0"/>
              <a:t>Hitler’s plan to exterminate all Jews</a:t>
            </a:r>
          </a:p>
        </p:txBody>
      </p:sp>
      <p:pic>
        <p:nvPicPr>
          <p:cNvPr id="5" name="Content Placeholder 4" descr="himm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7403" y="678656"/>
            <a:ext cx="3610397" cy="58745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Total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Deal with Papen</a:t>
            </a:r>
          </a:p>
          <a:p>
            <a:pPr lvl="1"/>
            <a:r>
              <a:rPr lang="en-US" dirty="0" smtClean="0"/>
              <a:t>Hitler makes a deal with Papen to become Chancellor</a:t>
            </a:r>
          </a:p>
          <a:p>
            <a:pPr lvl="1"/>
            <a:r>
              <a:rPr lang="en-US" dirty="0" smtClean="0"/>
              <a:t>Hitler’s Nazi Party already held the majority in the government</a:t>
            </a:r>
          </a:p>
          <a:p>
            <a:pPr lvl="2"/>
            <a:r>
              <a:rPr lang="en-US" dirty="0" smtClean="0"/>
              <a:t>Papen figured that Hitler would turn into his puppet</a:t>
            </a:r>
          </a:p>
          <a:p>
            <a:endParaRPr lang="en-US" dirty="0"/>
          </a:p>
        </p:txBody>
      </p:sp>
      <p:pic>
        <p:nvPicPr>
          <p:cNvPr id="5" name="Content Placeholder 4" descr="hitler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640" y="1295400"/>
            <a:ext cx="4287810" cy="5059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Total Power.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Power</a:t>
            </a:r>
          </a:p>
          <a:p>
            <a:pPr lvl="1"/>
            <a:r>
              <a:rPr lang="en-US" dirty="0" smtClean="0"/>
              <a:t>Hitler quickly dissolves the government</a:t>
            </a:r>
          </a:p>
          <a:p>
            <a:pPr lvl="1"/>
            <a:r>
              <a:rPr lang="en-US" dirty="0" smtClean="0"/>
              <a:t>Eliminates all political parties</a:t>
            </a:r>
          </a:p>
          <a:p>
            <a:pPr lvl="1"/>
            <a:r>
              <a:rPr lang="en-US" dirty="0" smtClean="0"/>
              <a:t>Becomes the complete dictator of Germany</a:t>
            </a:r>
          </a:p>
        </p:txBody>
      </p:sp>
      <p:pic>
        <p:nvPicPr>
          <p:cNvPr id="5" name="Content Placeholder 4" descr="hitler-reichsta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380630" cy="39038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Hitler Youth</a:t>
            </a:r>
          </a:p>
          <a:p>
            <a:pPr lvl="1"/>
            <a:r>
              <a:rPr lang="en-US" dirty="0" smtClean="0"/>
              <a:t>Youth organization that fostered love for the Fuhrer and exalted certain warlike virtues</a:t>
            </a:r>
          </a:p>
          <a:p>
            <a:r>
              <a:rPr lang="en-US" dirty="0" smtClean="0"/>
              <a:t>Third Reich</a:t>
            </a:r>
          </a:p>
          <a:p>
            <a:pPr lvl="1"/>
            <a:r>
              <a:rPr lang="en-US" dirty="0" smtClean="0"/>
              <a:t>Hitler’s name for his new Empire</a:t>
            </a:r>
          </a:p>
          <a:p>
            <a:pPr lvl="1"/>
            <a:r>
              <a:rPr lang="en-US" dirty="0" smtClean="0"/>
              <a:t>First Reich=Holy Roman Empire</a:t>
            </a:r>
          </a:p>
          <a:p>
            <a:pPr lvl="1"/>
            <a:r>
              <a:rPr lang="en-US" dirty="0" smtClean="0"/>
              <a:t>Second Reich=World War I Germany</a:t>
            </a:r>
          </a:p>
          <a:p>
            <a:pPr lvl="1"/>
            <a:r>
              <a:rPr lang="en-US" dirty="0" smtClean="0"/>
              <a:t>Hitler predicts his new Reich will last 1,000 years</a:t>
            </a:r>
            <a:endParaRPr lang="en-US" dirty="0"/>
          </a:p>
        </p:txBody>
      </p:sp>
      <p:pic>
        <p:nvPicPr>
          <p:cNvPr id="5" name="Content Placeholder 4" descr="hitler youth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92000"/>
            <a:ext cx="4038600" cy="28916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Hatred towards Jews</a:t>
            </a:r>
          </a:p>
          <a:p>
            <a:pPr lvl="1"/>
            <a:r>
              <a:rPr lang="en-US" dirty="0" smtClean="0"/>
              <a:t>Purged Jews from important jobs</a:t>
            </a:r>
          </a:p>
          <a:p>
            <a:pPr lvl="1"/>
            <a:r>
              <a:rPr lang="en-US" dirty="0" smtClean="0"/>
              <a:t>Gestapo</a:t>
            </a:r>
          </a:p>
          <a:p>
            <a:pPr lvl="2"/>
            <a:r>
              <a:rPr lang="en-US" dirty="0" smtClean="0"/>
              <a:t>Secret Police that begins to relentlessly track down enemies of the state</a:t>
            </a:r>
          </a:p>
          <a:p>
            <a:pPr lvl="2"/>
            <a:r>
              <a:rPr lang="en-US" dirty="0" smtClean="0"/>
              <a:t>Constantly hunted down Jews</a:t>
            </a:r>
          </a:p>
          <a:p>
            <a:pPr lvl="2"/>
            <a:r>
              <a:rPr lang="en-US" dirty="0" smtClean="0"/>
              <a:t>“Night of long knives”</a:t>
            </a:r>
          </a:p>
          <a:p>
            <a:pPr lvl="3"/>
            <a:r>
              <a:rPr lang="en-US" dirty="0" smtClean="0"/>
              <a:t>Night where the Gestapo eliminates all of Hitler’s enemies</a:t>
            </a:r>
            <a:endParaRPr lang="en-US" dirty="0"/>
          </a:p>
        </p:txBody>
      </p:sp>
      <p:pic>
        <p:nvPicPr>
          <p:cNvPr id="5" name="Content Placeholder 4" descr="hitle7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1"/>
            <a:ext cx="4425580" cy="43868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 wants to remain isolated</a:t>
            </a:r>
          </a:p>
          <a:p>
            <a:pPr lvl="1"/>
            <a:r>
              <a:rPr lang="en-US" dirty="0" smtClean="0"/>
              <a:t>Isolationism</a:t>
            </a:r>
          </a:p>
          <a:p>
            <a:pPr lvl="2"/>
            <a:r>
              <a:rPr lang="en-US" dirty="0" smtClean="0"/>
              <a:t>Not becoming involved in other nation’s issues</a:t>
            </a:r>
          </a:p>
          <a:p>
            <a:pPr lvl="1"/>
            <a:r>
              <a:rPr lang="en-US" dirty="0" smtClean="0"/>
              <a:t>American Neutrality Act</a:t>
            </a:r>
          </a:p>
          <a:p>
            <a:pPr lvl="2"/>
            <a:r>
              <a:rPr lang="en-US" dirty="0" smtClean="0"/>
              <a:t>Made US neutral but allowed US to sell weapons to allies</a:t>
            </a:r>
          </a:p>
          <a:p>
            <a:pPr lvl="1"/>
            <a:r>
              <a:rPr lang="en-US" dirty="0" smtClean="0"/>
              <a:t>Lend Lease Bill</a:t>
            </a:r>
          </a:p>
          <a:p>
            <a:pPr lvl="2"/>
            <a:r>
              <a:rPr lang="en-US" dirty="0" smtClean="0"/>
              <a:t>Allowed the President to lend or lease war products to Britain that would be paid for after the War</a:t>
            </a:r>
            <a:endParaRPr lang="en-US" dirty="0"/>
          </a:p>
        </p:txBody>
      </p:sp>
      <p:pic>
        <p:nvPicPr>
          <p:cNvPr id="5" name="Content Placeholder 4" descr="pearl_harbor_big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990600"/>
            <a:ext cx="4332927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Totalitarianism.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Dictators gave way to Totalitarianism in three countries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Soviet Union (Russia)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Italy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Germany</a:t>
            </a:r>
          </a:p>
          <a:p>
            <a:endParaRPr lang="en-US" dirty="0"/>
          </a:p>
        </p:txBody>
      </p:sp>
      <p:pic>
        <p:nvPicPr>
          <p:cNvPr id="5" name="Content Placeholder 4" descr="hitler troop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0" y="3581400"/>
            <a:ext cx="4978209" cy="3208179"/>
          </a:xfrm>
        </p:spPr>
      </p:pic>
      <p:pic>
        <p:nvPicPr>
          <p:cNvPr id="6" name="Picture 5" descr="german_troops_wars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36" y="381000"/>
            <a:ext cx="3944964" cy="302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Japan’s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Japan as the Aggressor</a:t>
            </a:r>
          </a:p>
          <a:p>
            <a:pPr lvl="1"/>
            <a:r>
              <a:rPr lang="en-US" dirty="0" smtClean="0"/>
              <a:t>With the fall of the Netherlands and France Japan began to take over their Pacific territories</a:t>
            </a:r>
          </a:p>
          <a:p>
            <a:pPr lvl="1"/>
            <a:r>
              <a:rPr lang="en-US" dirty="0" smtClean="0"/>
              <a:t>Japan conquers Manchuria</a:t>
            </a:r>
          </a:p>
          <a:p>
            <a:pPr lvl="1"/>
            <a:r>
              <a:rPr lang="en-US" dirty="0" smtClean="0"/>
              <a:t>Japan invades China</a:t>
            </a:r>
          </a:p>
          <a:p>
            <a:pPr lvl="2"/>
            <a:r>
              <a:rPr lang="en-US" dirty="0" smtClean="0"/>
              <a:t>Rape of Nanking</a:t>
            </a:r>
            <a:endParaRPr lang="en-US" dirty="0"/>
          </a:p>
        </p:txBody>
      </p:sp>
      <p:pic>
        <p:nvPicPr>
          <p:cNvPr id="5" name="Content Placeholder 4" descr="478px-Pennsylvania-cassin-dow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8386" y="1920875"/>
            <a:ext cx="3538228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Policy Toward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American Embargo</a:t>
            </a:r>
          </a:p>
          <a:p>
            <a:pPr lvl="1"/>
            <a:r>
              <a:rPr lang="en-US" dirty="0" smtClean="0"/>
              <a:t>America creates an embargo that stopped its exports of aviation fuel and iron to Japan</a:t>
            </a:r>
          </a:p>
          <a:p>
            <a:pPr lvl="1"/>
            <a:r>
              <a:rPr lang="en-US" dirty="0" smtClean="0"/>
              <a:t>This made it so that Japan has no resources to supply their Empire</a:t>
            </a:r>
            <a:endParaRPr lang="en-US" dirty="0"/>
          </a:p>
        </p:txBody>
      </p:sp>
      <p:pic>
        <p:nvPicPr>
          <p:cNvPr id="5" name="Content Placeholder 4" descr="2009-12-08-pearlharborattack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8082"/>
            <a:ext cx="4038600" cy="3239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Between A Rock and A Hard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Problems for Japan</a:t>
            </a:r>
          </a:p>
          <a:p>
            <a:pPr lvl="1"/>
            <a:r>
              <a:rPr lang="en-US" dirty="0" smtClean="0"/>
              <a:t>Because of Embargos Japan has no way to supply its military</a:t>
            </a:r>
          </a:p>
          <a:p>
            <a:pPr lvl="2"/>
            <a:r>
              <a:rPr lang="en-US" dirty="0" smtClean="0"/>
              <a:t>Japan is an island with very limited resources</a:t>
            </a:r>
          </a:p>
          <a:p>
            <a:pPr lvl="3"/>
            <a:r>
              <a:rPr lang="en-US" dirty="0" smtClean="0"/>
              <a:t>Had to find these resources somewhere</a:t>
            </a:r>
          </a:p>
          <a:p>
            <a:r>
              <a:rPr lang="en-US" dirty="0" smtClean="0"/>
              <a:t>What Should Japan Do?</a:t>
            </a:r>
          </a:p>
          <a:p>
            <a:pPr lvl="1"/>
            <a:r>
              <a:rPr lang="en-US" dirty="0" smtClean="0"/>
              <a:t>Attack and gain resources or stay at peace and slowly lose its new Empire?</a:t>
            </a:r>
          </a:p>
          <a:p>
            <a:r>
              <a:rPr lang="en-US" sz="1200" dirty="0" smtClean="0"/>
              <a:t>http://www.history.com/topics/pearl-harbor/videos#richard-young-recalls-pearl-harbor</a:t>
            </a:r>
          </a:p>
        </p:txBody>
      </p:sp>
      <p:pic>
        <p:nvPicPr>
          <p:cNvPr id="5" name="Content Placeholder 4" descr="Pearl_Harbor_looking_southwest-Oct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33294"/>
            <a:ext cx="4038600" cy="320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Japan’s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ATTACK!</a:t>
            </a:r>
          </a:p>
          <a:p>
            <a:pPr lvl="1"/>
            <a:r>
              <a:rPr lang="en-US" smtClean="0"/>
              <a:t>Admiral Yamamoto</a:t>
            </a:r>
          </a:p>
          <a:p>
            <a:pPr lvl="2"/>
            <a:r>
              <a:rPr lang="en-US" smtClean="0"/>
              <a:t>Commander of the Japanese Combined Fleet</a:t>
            </a:r>
          </a:p>
          <a:p>
            <a:pPr lvl="2"/>
            <a:r>
              <a:rPr lang="en-US" smtClean="0"/>
              <a:t>Knows if Japan is to be successful they must destroy America’s Pacific Fleet</a:t>
            </a:r>
          </a:p>
          <a:p>
            <a:pPr lvl="2"/>
            <a:r>
              <a:rPr lang="en-US" smtClean="0"/>
              <a:t>Decides to attack the American Fleet at Pearl Harbor, Hawaii</a:t>
            </a:r>
          </a:p>
          <a:p>
            <a:r>
              <a:rPr lang="en-US" sz="1200" smtClean="0"/>
              <a:t> http://www.history.com/topics/pearl-harbor/videos#pearl-harbor-is-attacked</a:t>
            </a:r>
            <a:endParaRPr lang="en-US" sz="1200" dirty="0" smtClean="0"/>
          </a:p>
        </p:txBody>
      </p:sp>
      <p:pic>
        <p:nvPicPr>
          <p:cNvPr id="7" name="Content Placeholder 6" descr="g199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45973"/>
            <a:ext cx="4038600" cy="3383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December 7</a:t>
            </a:r>
            <a:r>
              <a:rPr lang="en-US" baseline="30000" dirty="0" smtClean="0"/>
              <a:t>th</a:t>
            </a:r>
            <a:r>
              <a:rPr lang="en-US" dirty="0" smtClean="0"/>
              <a:t>, 1941</a:t>
            </a:r>
          </a:p>
          <a:p>
            <a:pPr lvl="1"/>
            <a:r>
              <a:rPr lang="en-US" dirty="0" smtClean="0"/>
              <a:t>Radar station on Hawaii detects oncoming Japanese planes</a:t>
            </a:r>
          </a:p>
          <a:p>
            <a:pPr lvl="2"/>
            <a:r>
              <a:rPr lang="en-US" dirty="0" smtClean="0"/>
              <a:t>Report is ignored because operators think it is an expected shipment</a:t>
            </a:r>
          </a:p>
          <a:p>
            <a:r>
              <a:rPr lang="en-US" sz="1200" dirty="0" smtClean="0"/>
              <a:t>http://www.history.com/topics/pearl-harbor/videos#uss-arizona-under-attack-at-pearl-harbor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bshiprow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38603"/>
            <a:ext cx="4038600" cy="3398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50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869747" cy="579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Devastating Attacks</a:t>
            </a:r>
          </a:p>
          <a:p>
            <a:pPr lvl="1"/>
            <a:r>
              <a:rPr lang="en-US" dirty="0" smtClean="0"/>
              <a:t>Japan sinks four battleships and damages four others, sank three destroyers, damaged three light cruisers, destroyed 160 aircraft and damaged 128</a:t>
            </a:r>
          </a:p>
          <a:p>
            <a:pPr lvl="1"/>
            <a:r>
              <a:rPr lang="en-US" dirty="0" smtClean="0"/>
              <a:t>2,400 American lives lost</a:t>
            </a:r>
          </a:p>
          <a:p>
            <a:pPr lvl="1"/>
            <a:r>
              <a:rPr lang="en-US" dirty="0" smtClean="0"/>
              <a:t>Japan loses 29 planes</a:t>
            </a:r>
          </a:p>
          <a:p>
            <a:r>
              <a:rPr lang="en-US" sz="1200" dirty="0" smtClean="0"/>
              <a:t>http://www.history.com/topics/pearl-harbor/videos#kenneth-m-taylor-at-pearl-harbor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g4747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73261"/>
            <a:ext cx="4038600" cy="3329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Disaster for America</a:t>
            </a:r>
          </a:p>
          <a:p>
            <a:pPr lvl="1"/>
            <a:r>
              <a:rPr lang="en-US" dirty="0" smtClean="0"/>
              <a:t>Boats and Planes had been parked closely together  presenting excellent targets for Japanese Planes</a:t>
            </a:r>
          </a:p>
          <a:p>
            <a:pPr lvl="1"/>
            <a:r>
              <a:rPr lang="en-US" dirty="0" smtClean="0"/>
              <a:t>America’s Pacific Fleet was crippled</a:t>
            </a:r>
          </a:p>
          <a:p>
            <a:pPr lvl="1"/>
            <a:r>
              <a:rPr lang="en-US" dirty="0" smtClean="0"/>
              <a:t>Japan was unable to sink American Aircraft Carriers because they were not at Pearl Harbor</a:t>
            </a:r>
          </a:p>
          <a:p>
            <a:pPr lvl="2"/>
            <a:r>
              <a:rPr lang="en-US" dirty="0" smtClean="0"/>
              <a:t>This saves Pearl Harbor from being a complete disaster</a:t>
            </a:r>
            <a:endParaRPr lang="en-US" dirty="0"/>
          </a:p>
        </p:txBody>
      </p:sp>
      <p:pic>
        <p:nvPicPr>
          <p:cNvPr id="5" name="Content Placeholder 4" descr="pearl-harb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2379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Roosevelt calls emergency meeting of Congress</a:t>
            </a:r>
          </a:p>
          <a:p>
            <a:pPr lvl="1"/>
            <a:r>
              <a:rPr lang="en-US" dirty="0" smtClean="0"/>
              <a:t>Day of Infamy Speech</a:t>
            </a:r>
          </a:p>
          <a:p>
            <a:pPr lvl="2"/>
            <a:r>
              <a:rPr lang="en-US" sz="1200" dirty="0" smtClean="0"/>
              <a:t>http://www.history.com/topics/pearl-harbor/videos#attack-pearl-harbor</a:t>
            </a:r>
          </a:p>
          <a:p>
            <a:pPr lvl="1"/>
            <a:r>
              <a:rPr lang="en-US" dirty="0" smtClean="0"/>
              <a:t>Asks Congress to declare war against Japan</a:t>
            </a:r>
          </a:p>
          <a:p>
            <a:r>
              <a:rPr lang="en-US" dirty="0" smtClean="0"/>
              <a:t>Congress declares war</a:t>
            </a:r>
            <a:endParaRPr lang="en-US" dirty="0"/>
          </a:p>
        </p:txBody>
      </p:sp>
      <p:pic>
        <p:nvPicPr>
          <p:cNvPr id="5" name="Content Placeholder 4" descr="24-pearl-harbor-memorial-hawaii-9-8-2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87637"/>
            <a:ext cx="4038600" cy="3100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4038600" cy="4434840"/>
          </a:xfrm>
        </p:spPr>
        <p:txBody>
          <a:bodyPr/>
          <a:lstStyle/>
          <a:p>
            <a:r>
              <a:rPr lang="en-US" dirty="0" smtClean="0"/>
              <a:t>Lenin and the Bolsheviks</a:t>
            </a:r>
          </a:p>
          <a:p>
            <a:pPr lvl="1"/>
            <a:r>
              <a:rPr lang="en-US" dirty="0" smtClean="0"/>
              <a:t>Bolsheviks win the Russian Revolution by beating the White Army</a:t>
            </a:r>
          </a:p>
          <a:p>
            <a:pPr lvl="2"/>
            <a:r>
              <a:rPr lang="en-US" dirty="0" smtClean="0"/>
              <a:t>Lenin’s leadership pivotal</a:t>
            </a:r>
          </a:p>
          <a:p>
            <a:r>
              <a:rPr lang="en-US" dirty="0" smtClean="0"/>
              <a:t>Lenin Dies</a:t>
            </a:r>
          </a:p>
          <a:p>
            <a:pPr lvl="1"/>
            <a:r>
              <a:rPr lang="en-US" dirty="0" smtClean="0"/>
              <a:t>Leadership crisis follows</a:t>
            </a:r>
          </a:p>
          <a:p>
            <a:pPr lvl="1"/>
            <a:r>
              <a:rPr lang="en-US" dirty="0" smtClean="0"/>
              <a:t>Trotsky vs. Iosif Dzhugashvili (Stalin)</a:t>
            </a:r>
          </a:p>
          <a:p>
            <a:pPr lvl="2"/>
            <a:r>
              <a:rPr lang="en-US" dirty="0" smtClean="0"/>
              <a:t>Stalin means “man of steel”</a:t>
            </a:r>
          </a:p>
        </p:txBody>
      </p:sp>
      <p:pic>
        <p:nvPicPr>
          <p:cNvPr id="6" name="Picture 5" descr="stali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32" y="2209800"/>
            <a:ext cx="2525268" cy="4343280"/>
          </a:xfrm>
          <a:prstGeom prst="rect">
            <a:avLst/>
          </a:prstGeom>
        </p:spPr>
      </p:pic>
      <p:pic>
        <p:nvPicPr>
          <p:cNvPr id="7" name="Picture 6" descr="stali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657600"/>
            <a:ext cx="1828800" cy="2884932"/>
          </a:xfrm>
          <a:prstGeom prst="rect">
            <a:avLst/>
          </a:prstGeom>
        </p:spPr>
      </p:pic>
      <p:pic>
        <p:nvPicPr>
          <p:cNvPr id="5" name="Content Placeholder 4" descr="stali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00589" y="609600"/>
            <a:ext cx="2791011" cy="2732691"/>
          </a:xfrm>
        </p:spPr>
      </p:pic>
      <p:pic>
        <p:nvPicPr>
          <p:cNvPr id="2050" name="Picture 2" descr="C:\Documents and Settings\USER\Local Settings\Temporary Internet Files\Content.IE5\KTV0RMQI\MP90044265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612" y="228600"/>
            <a:ext cx="2075988" cy="165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Stalin</a:t>
            </a:r>
          </a:p>
          <a:p>
            <a:pPr lvl="1"/>
            <a:r>
              <a:rPr lang="en-US" dirty="0" smtClean="0"/>
              <a:t>Starts out as Secretary General</a:t>
            </a:r>
          </a:p>
          <a:p>
            <a:pPr lvl="2"/>
            <a:r>
              <a:rPr lang="en-US" dirty="0" smtClean="0"/>
              <a:t>Uses this position to grow his power by eliminating competitors</a:t>
            </a:r>
          </a:p>
          <a:p>
            <a:pPr lvl="2"/>
            <a:r>
              <a:rPr lang="en-US" dirty="0" smtClean="0"/>
              <a:t>Sends enemies to the Gulag</a:t>
            </a:r>
          </a:p>
          <a:p>
            <a:pPr lvl="1"/>
            <a:r>
              <a:rPr lang="en-US" dirty="0" smtClean="0"/>
              <a:t>Becomes the dictator of the Russian state</a:t>
            </a:r>
          </a:p>
          <a:p>
            <a:pPr lvl="2"/>
            <a:r>
              <a:rPr lang="en-US" dirty="0" smtClean="0"/>
              <a:t>Establishes a powerful Communist State</a:t>
            </a:r>
          </a:p>
          <a:p>
            <a:pPr lvl="1"/>
            <a:r>
              <a:rPr lang="en-US" dirty="0" smtClean="0"/>
              <a:t>Creates three five year plans to rebuild the Russian economy</a:t>
            </a:r>
          </a:p>
          <a:p>
            <a:r>
              <a:rPr lang="en-US" sz="1700" dirty="0" smtClean="0"/>
              <a:t>http://www.history.com/videos/joseph-stalin#joseph-stalin</a:t>
            </a:r>
            <a:endParaRPr lang="en-US" sz="1700" dirty="0"/>
          </a:p>
        </p:txBody>
      </p:sp>
      <p:pic>
        <p:nvPicPr>
          <p:cNvPr id="5" name="Content Placeholder 4" descr="communist-green-join-par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3870" y="1920875"/>
            <a:ext cx="3447259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Collectivization</a:t>
            </a:r>
          </a:p>
          <a:p>
            <a:pPr lvl="1"/>
            <a:r>
              <a:rPr lang="en-US" dirty="0" smtClean="0"/>
              <a:t>Involved total government control of all economic activity, especially what was produced and how</a:t>
            </a:r>
          </a:p>
          <a:p>
            <a:pPr lvl="1"/>
            <a:r>
              <a:rPr lang="en-US" dirty="0" smtClean="0"/>
              <a:t>Five Year Plan</a:t>
            </a:r>
          </a:p>
          <a:p>
            <a:pPr lvl="2"/>
            <a:r>
              <a:rPr lang="en-US" dirty="0" smtClean="0"/>
              <a:t>Sought to industrialize Russia and collectivize farms as quickly as possible</a:t>
            </a:r>
          </a:p>
        </p:txBody>
      </p:sp>
      <p:pic>
        <p:nvPicPr>
          <p:cNvPr id="5" name="Content Placeholder 4" descr="300px-Collectivization-get-rid-of-kula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828800"/>
            <a:ext cx="4625397" cy="3561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Political Purges</a:t>
            </a:r>
          </a:p>
          <a:p>
            <a:pPr lvl="1"/>
            <a:r>
              <a:rPr lang="en-US" dirty="0" smtClean="0"/>
              <a:t>Stalin purges the entire government to eliminate all of his enemies</a:t>
            </a:r>
          </a:p>
          <a:p>
            <a:pPr lvl="1"/>
            <a:r>
              <a:rPr lang="en-US" dirty="0" smtClean="0"/>
              <a:t>Solidified his dictatorship</a:t>
            </a:r>
          </a:p>
          <a:p>
            <a:pPr lvl="1"/>
            <a:r>
              <a:rPr lang="en-US" dirty="0" smtClean="0"/>
              <a:t>Show Trials</a:t>
            </a:r>
          </a:p>
          <a:p>
            <a:pPr lvl="2"/>
            <a:r>
              <a:rPr lang="en-US" dirty="0" smtClean="0"/>
              <a:t>People forced to plea guilty to crimes they did not commit</a:t>
            </a:r>
            <a:endParaRPr lang="en-US" dirty="0"/>
          </a:p>
        </p:txBody>
      </p:sp>
      <p:pic>
        <p:nvPicPr>
          <p:cNvPr id="5" name="Content Placeholder 4" descr="Lysenko_with_Stalin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5950" y="2438400"/>
            <a:ext cx="4718050" cy="257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Economic Struggles</a:t>
            </a:r>
          </a:p>
          <a:p>
            <a:pPr lvl="1"/>
            <a:r>
              <a:rPr lang="en-US" dirty="0" smtClean="0"/>
              <a:t>No jobs and prices begin to climb</a:t>
            </a:r>
          </a:p>
          <a:p>
            <a:r>
              <a:rPr lang="en-US" dirty="0" smtClean="0"/>
              <a:t>Fascism in Italy</a:t>
            </a:r>
          </a:p>
          <a:p>
            <a:pPr lvl="1"/>
            <a:r>
              <a:rPr lang="en-US" dirty="0" smtClean="0"/>
              <a:t>Benito Mussolini</a:t>
            </a:r>
          </a:p>
          <a:p>
            <a:pPr lvl="2"/>
            <a:r>
              <a:rPr lang="en-US" dirty="0" smtClean="0"/>
              <a:t>Becomes the leader of the Fascist Party in Italy</a:t>
            </a:r>
          </a:p>
          <a:p>
            <a:pPr lvl="2"/>
            <a:r>
              <a:rPr lang="en-US" dirty="0" smtClean="0"/>
              <a:t> Fascism</a:t>
            </a:r>
          </a:p>
          <a:p>
            <a:pPr lvl="3"/>
            <a:r>
              <a:rPr lang="en-US" dirty="0" smtClean="0"/>
              <a:t>A form of socialism, state owned and operated economy</a:t>
            </a:r>
            <a:endParaRPr lang="en-US" dirty="0"/>
          </a:p>
        </p:txBody>
      </p:sp>
      <p:pic>
        <p:nvPicPr>
          <p:cNvPr id="5" name="Content Placeholder 4" descr="benito-mussol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1843" y="2209800"/>
            <a:ext cx="4615957" cy="3427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Benito Mussolini</a:t>
            </a:r>
          </a:p>
          <a:p>
            <a:pPr lvl="1"/>
            <a:r>
              <a:rPr lang="en-US" dirty="0" smtClean="0"/>
              <a:t>Leads the Fascist Party’s military wing</a:t>
            </a:r>
          </a:p>
          <a:p>
            <a:pPr lvl="2"/>
            <a:r>
              <a:rPr lang="en-US" dirty="0" smtClean="0"/>
              <a:t>Black Shirts</a:t>
            </a:r>
          </a:p>
          <a:p>
            <a:pPr lvl="1"/>
            <a:r>
              <a:rPr lang="en-US" dirty="0" smtClean="0"/>
              <a:t>Mussolini threatens to have his Black Shirts march on Rome to seize power</a:t>
            </a:r>
          </a:p>
          <a:p>
            <a:pPr lvl="2"/>
            <a:r>
              <a:rPr lang="en-US" dirty="0" smtClean="0"/>
              <a:t>King Victor Emmanuel allows Mussolini to become premier in a coalition cabinet</a:t>
            </a:r>
          </a:p>
          <a:p>
            <a:pPr lvl="3"/>
            <a:r>
              <a:rPr lang="en-US" dirty="0" smtClean="0"/>
              <a:t>The King did this because he knew Mussolini favored keeping the monarchy</a:t>
            </a:r>
            <a:endParaRPr lang="en-US" dirty="0"/>
          </a:p>
        </p:txBody>
      </p:sp>
      <p:pic>
        <p:nvPicPr>
          <p:cNvPr id="5" name="Content Placeholder 4" descr="mussolini_st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685800"/>
            <a:ext cx="3949800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1363</Words>
  <Application>Microsoft Office PowerPoint</Application>
  <PresentationFormat>On-screen Show (4:3)</PresentationFormat>
  <Paragraphs>224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Causes of World War II</vt:lpstr>
      <vt:lpstr>Totalitarianism</vt:lpstr>
      <vt:lpstr>Totalitarianism.</vt:lpstr>
      <vt:lpstr>Russia</vt:lpstr>
      <vt:lpstr>Russia.</vt:lpstr>
      <vt:lpstr>Russia.. </vt:lpstr>
      <vt:lpstr>Russia…</vt:lpstr>
      <vt:lpstr>Italy</vt:lpstr>
      <vt:lpstr>Italy.</vt:lpstr>
      <vt:lpstr>Italy..</vt:lpstr>
      <vt:lpstr>Japan</vt:lpstr>
      <vt:lpstr>Japan.</vt:lpstr>
      <vt:lpstr>Dark Clouds on the Horizon</vt:lpstr>
      <vt:lpstr>Dark Clouds on the Horizon.</vt:lpstr>
      <vt:lpstr>Hitler’s Early Life</vt:lpstr>
      <vt:lpstr>Slide 16</vt:lpstr>
      <vt:lpstr>Hitler’s Influences</vt:lpstr>
      <vt:lpstr>Hitler’s Abilities</vt:lpstr>
      <vt:lpstr>The Nazi Party</vt:lpstr>
      <vt:lpstr>Beer Hall Putsch</vt:lpstr>
      <vt:lpstr>Hitler in Prison</vt:lpstr>
      <vt:lpstr>Hitler’s Entourage</vt:lpstr>
      <vt:lpstr>Hitler’s Entourage.</vt:lpstr>
      <vt:lpstr>Hitler’s Entourage..</vt:lpstr>
      <vt:lpstr>To Total Power</vt:lpstr>
      <vt:lpstr>To Total Power.</vt:lpstr>
      <vt:lpstr>Dictator</vt:lpstr>
      <vt:lpstr>Dictator.</vt:lpstr>
      <vt:lpstr>Isolationists</vt:lpstr>
      <vt:lpstr>Japan’s Aggression</vt:lpstr>
      <vt:lpstr>American Policy Toward Japan</vt:lpstr>
      <vt:lpstr>Between A Rock and A Hard Place</vt:lpstr>
      <vt:lpstr>Japan’s Choice</vt:lpstr>
      <vt:lpstr>Pearl Harbor</vt:lpstr>
      <vt:lpstr>Slide 35</vt:lpstr>
      <vt:lpstr>Pearl Harbor.</vt:lpstr>
      <vt:lpstr>Pearl Harbor..</vt:lpstr>
      <vt:lpstr>American Response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Dictators </dc:title>
  <dc:creator>USER</dc:creator>
  <cp:lastModifiedBy>USER</cp:lastModifiedBy>
  <cp:revision>20</cp:revision>
  <dcterms:created xsi:type="dcterms:W3CDTF">2010-11-08T03:54:30Z</dcterms:created>
  <dcterms:modified xsi:type="dcterms:W3CDTF">2011-02-01T15:12:24Z</dcterms:modified>
</cp:coreProperties>
</file>