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94B5F9-8985-493F-97D3-92062D4E5DF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5AC40-BB83-4B86-9441-8256852B5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Standards 9.7, 9.8, and 9.10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Children participate</a:t>
            </a:r>
          </a:p>
          <a:p>
            <a:pPr lvl="1"/>
            <a:r>
              <a:rPr lang="en-US" dirty="0" smtClean="0"/>
              <a:t>High Power hoses and police dogs used against child protestors</a:t>
            </a:r>
          </a:p>
          <a:p>
            <a:pPr lvl="1"/>
            <a:r>
              <a:rPr lang="en-US" dirty="0" smtClean="0"/>
              <a:t>Caused Americans to change their minds and pay attention to the movement</a:t>
            </a:r>
          </a:p>
          <a:p>
            <a:pPr lvl="2"/>
            <a:r>
              <a:rPr lang="en-US" dirty="0" smtClean="0"/>
              <a:t>Results in Birmingham, Alabama being desegregated</a:t>
            </a:r>
            <a:endParaRPr lang="en-US" dirty="0"/>
          </a:p>
        </p:txBody>
      </p:sp>
      <p:pic>
        <p:nvPicPr>
          <p:cNvPr id="5" name="Content Placeholder 4" descr="mlk-1965-selma-montgomery-mar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90800"/>
            <a:ext cx="4291014" cy="292214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on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 have a dream”</a:t>
            </a:r>
          </a:p>
          <a:p>
            <a:pPr lvl="1"/>
            <a:r>
              <a:rPr lang="en-US" dirty="0" smtClean="0"/>
              <a:t>Famous speech on the steps of the Lincoln Memorial</a:t>
            </a:r>
          </a:p>
          <a:p>
            <a:pPr lvl="1"/>
            <a:r>
              <a:rPr lang="en-US" dirty="0" smtClean="0"/>
              <a:t>Lyndon B. Johnson</a:t>
            </a:r>
          </a:p>
          <a:p>
            <a:pPr lvl="2"/>
            <a:r>
              <a:rPr lang="en-US" dirty="0" smtClean="0"/>
              <a:t>Signs the Civil Rights Act of 1964</a:t>
            </a:r>
          </a:p>
          <a:p>
            <a:pPr lvl="3"/>
            <a:r>
              <a:rPr lang="en-US" dirty="0" smtClean="0"/>
              <a:t>Ends legal discrimination based on race</a:t>
            </a:r>
          </a:p>
          <a:p>
            <a:pPr lvl="2"/>
            <a:r>
              <a:rPr lang="en-US" dirty="0" smtClean="0"/>
              <a:t> Also signs the Voting Rights Act of 1965</a:t>
            </a:r>
          </a:p>
          <a:p>
            <a:pPr lvl="3"/>
            <a:r>
              <a:rPr lang="en-US" dirty="0" smtClean="0"/>
              <a:t>Allowed African Americans to vote</a:t>
            </a:r>
          </a:p>
        </p:txBody>
      </p:sp>
      <p:pic>
        <p:nvPicPr>
          <p:cNvPr id="5" name="Content Placeholder 4" descr="i-have-a-dream-speech-color-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828800"/>
            <a:ext cx="3348103" cy="48589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Gideon vs. Wainwright (1963)</a:t>
            </a:r>
          </a:p>
          <a:p>
            <a:pPr lvl="1"/>
            <a:r>
              <a:rPr lang="en-US" dirty="0" smtClean="0"/>
              <a:t>Clarence Gideon arrested for burglarizing a poolroom</a:t>
            </a:r>
          </a:p>
          <a:p>
            <a:pPr lvl="2"/>
            <a:r>
              <a:rPr lang="en-US" dirty="0" smtClean="0"/>
              <a:t>Couldn’t afford an attorney asks for one to be appointed for him</a:t>
            </a:r>
          </a:p>
          <a:p>
            <a:pPr lvl="2"/>
            <a:r>
              <a:rPr lang="en-US" dirty="0" smtClean="0"/>
              <a:t>Court denies request, Gideon must serve as his own lawyer</a:t>
            </a:r>
          </a:p>
          <a:p>
            <a:pPr lvl="2"/>
            <a:r>
              <a:rPr lang="en-US" dirty="0" smtClean="0"/>
              <a:t>Convicted and sentenced to five years</a:t>
            </a:r>
          </a:p>
          <a:p>
            <a:pPr lvl="2"/>
            <a:r>
              <a:rPr lang="en-US" dirty="0" smtClean="0"/>
              <a:t>Petitions case because he had been denied counsel and due process guaranteed to him in the Constitution</a:t>
            </a:r>
          </a:p>
          <a:p>
            <a:pPr lvl="3"/>
            <a:r>
              <a:rPr lang="en-US" dirty="0" smtClean="0"/>
              <a:t>Granted a new trial and found not guilty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Cases.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Miranda vs. Arizona (1963)</a:t>
            </a:r>
          </a:p>
          <a:p>
            <a:pPr lvl="1"/>
            <a:r>
              <a:rPr lang="en-US" dirty="0" smtClean="0"/>
              <a:t>Ernesto Miranda arrested and identified as the assailant in a violent crime</a:t>
            </a:r>
          </a:p>
          <a:p>
            <a:pPr lvl="2"/>
            <a:r>
              <a:rPr lang="en-US" dirty="0" smtClean="0"/>
              <a:t>Miranda questioned for two hours without being informed that he had the constitutional right to refuse to answer questions and the right to an attorney</a:t>
            </a:r>
          </a:p>
          <a:p>
            <a:pPr lvl="2"/>
            <a:r>
              <a:rPr lang="en-US" dirty="0" smtClean="0"/>
              <a:t>Miranda convicted but appeals</a:t>
            </a:r>
          </a:p>
          <a:p>
            <a:pPr lvl="3"/>
            <a:r>
              <a:rPr lang="en-US" dirty="0" smtClean="0"/>
              <a:t>Police had violated his 5</a:t>
            </a:r>
            <a:r>
              <a:rPr lang="en-US" baseline="30000" dirty="0" smtClean="0"/>
              <a:t>th</a:t>
            </a:r>
            <a:r>
              <a:rPr lang="en-US" dirty="0" smtClean="0"/>
              <a:t> amendment, right against self incrimination</a:t>
            </a:r>
          </a:p>
          <a:p>
            <a:pPr lvl="3"/>
            <a:r>
              <a:rPr lang="en-US" dirty="0" smtClean="0"/>
              <a:t>Miranda Warning, “You have the right to remain silent…”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F. Kennedy</a:t>
            </a:r>
          </a:p>
          <a:p>
            <a:pPr lvl="1"/>
            <a:r>
              <a:rPr lang="en-US" dirty="0" smtClean="0"/>
              <a:t>November 22, 1963, Dallas, Texas</a:t>
            </a:r>
          </a:p>
          <a:p>
            <a:pPr lvl="2"/>
            <a:r>
              <a:rPr lang="en-US" dirty="0" smtClean="0"/>
              <a:t>Kennedy shot in his car while he rides through the streets</a:t>
            </a:r>
          </a:p>
          <a:p>
            <a:pPr lvl="2"/>
            <a:r>
              <a:rPr lang="en-US" dirty="0" smtClean="0"/>
              <a:t>Lee Harvey Oswald accused of assassination but never tried</a:t>
            </a:r>
          </a:p>
          <a:p>
            <a:pPr lvl="3"/>
            <a:r>
              <a:rPr lang="en-US" dirty="0" smtClean="0"/>
              <a:t>Shot two days later by Jack </a:t>
            </a:r>
            <a:r>
              <a:rPr lang="en-US" dirty="0" smtClean="0"/>
              <a:t>Ruby</a:t>
            </a:r>
          </a:p>
          <a:p>
            <a:pPr lvl="3"/>
            <a:r>
              <a:rPr lang="en-US" smtClean="0"/>
              <a:t>Huge conspiracy </a:t>
            </a:r>
            <a:r>
              <a:rPr lang="en-US" dirty="0" smtClean="0"/>
              <a:t>of who killed JFK</a:t>
            </a:r>
          </a:p>
          <a:p>
            <a:pPr lvl="4"/>
            <a:r>
              <a:rPr lang="en-US" dirty="0" smtClean="0"/>
              <a:t>Grassy Knoll</a:t>
            </a:r>
            <a:endParaRPr lang="en-US" dirty="0"/>
          </a:p>
        </p:txBody>
      </p:sp>
      <p:pic>
        <p:nvPicPr>
          <p:cNvPr id="5" name="Content Placeholder 4" descr="JFK_SHO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92868"/>
            <a:ext cx="4038600" cy="268990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493b049bfa96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5038725" cy="5715000"/>
          </a:xfrm>
          <a:prstGeom prst="rect">
            <a:avLst/>
          </a:prstGeom>
        </p:spPr>
      </p:pic>
      <p:pic>
        <p:nvPicPr>
          <p:cNvPr id="6" name="Picture 5" descr="h31cm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4040372" cy="3048000"/>
          </a:xfrm>
          <a:prstGeom prst="rect">
            <a:avLst/>
          </a:prstGeom>
        </p:spPr>
      </p:pic>
      <p:pic>
        <p:nvPicPr>
          <p:cNvPr id="7" name="Picture 6" descr="1963_President_John_F_Kennedy_Assassinated_71vX4hR9wB1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05200"/>
            <a:ext cx="37719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_hat_Griff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620080" cy="5857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Family Guy Version of Lee Harvey Oswald’s Death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Lyndon B Johnson</a:t>
            </a:r>
          </a:p>
          <a:p>
            <a:pPr lvl="1"/>
            <a:r>
              <a:rPr lang="en-US" dirty="0" smtClean="0"/>
              <a:t>Becomes President after Kennedy is assassinated</a:t>
            </a:r>
          </a:p>
          <a:p>
            <a:pPr lvl="1"/>
            <a:r>
              <a:rPr lang="en-US" dirty="0" smtClean="0"/>
              <a:t>Introduces a series of reforms called The Great Society</a:t>
            </a:r>
          </a:p>
          <a:p>
            <a:pPr lvl="2"/>
            <a:r>
              <a:rPr lang="en-US" dirty="0" smtClean="0"/>
              <a:t>Focus on helping those who lived below the poverty line</a:t>
            </a:r>
          </a:p>
          <a:p>
            <a:pPr lvl="2"/>
            <a:r>
              <a:rPr lang="en-US" dirty="0" smtClean="0"/>
              <a:t>Head Start</a:t>
            </a:r>
          </a:p>
          <a:p>
            <a:pPr lvl="3"/>
            <a:r>
              <a:rPr lang="en-US" dirty="0" smtClean="0"/>
              <a:t>Provides free preschool to children living in poverty</a:t>
            </a:r>
          </a:p>
          <a:p>
            <a:pPr lvl="2"/>
            <a:r>
              <a:rPr lang="en-US" dirty="0" smtClean="0"/>
              <a:t>Medicaid</a:t>
            </a:r>
          </a:p>
          <a:p>
            <a:pPr lvl="3"/>
            <a:r>
              <a:rPr lang="en-US" dirty="0" smtClean="0"/>
              <a:t>Provides medical care for individuals living in poverty</a:t>
            </a:r>
          </a:p>
          <a:p>
            <a:pPr lvl="2"/>
            <a:r>
              <a:rPr lang="en-US" dirty="0" smtClean="0"/>
              <a:t>Medicare</a:t>
            </a:r>
          </a:p>
          <a:p>
            <a:pPr lvl="3"/>
            <a:r>
              <a:rPr lang="en-US" dirty="0" smtClean="0"/>
              <a:t>Provides free hospitalization and inexpensive insurance for medical care for the elderly</a:t>
            </a:r>
            <a:endParaRPr lang="en-US" dirty="0"/>
          </a:p>
        </p:txBody>
      </p:sp>
      <p:pic>
        <p:nvPicPr>
          <p:cNvPr id="5" name="Content Placeholder 4" descr="Lyndon_B__Johnson_taking_the_oath_of_office,_November_196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57400"/>
            <a:ext cx="4512599" cy="357096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Upheaval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Civil Unrest</a:t>
            </a:r>
          </a:p>
          <a:p>
            <a:pPr lvl="1"/>
            <a:r>
              <a:rPr lang="en-US" dirty="0" smtClean="0"/>
              <a:t>Riots break out across the country because of racial tensions</a:t>
            </a:r>
          </a:p>
          <a:p>
            <a:pPr lvl="1"/>
            <a:r>
              <a:rPr lang="en-US" dirty="0" smtClean="0"/>
              <a:t>April 4, 1968</a:t>
            </a:r>
          </a:p>
          <a:p>
            <a:pPr lvl="2"/>
            <a:r>
              <a:rPr lang="en-US" dirty="0" smtClean="0"/>
              <a:t>Dr. Martin Luther King Jr. shot</a:t>
            </a:r>
          </a:p>
          <a:p>
            <a:pPr lvl="3"/>
            <a:r>
              <a:rPr lang="en-US" dirty="0" smtClean="0"/>
              <a:t>Shot in Memphis on the balcony of his hotel by James Earl Ray</a:t>
            </a:r>
          </a:p>
          <a:p>
            <a:pPr lvl="3"/>
            <a:r>
              <a:rPr lang="en-US" dirty="0" smtClean="0"/>
              <a:t>King is buried in Atlanta, Georgia</a:t>
            </a:r>
            <a:endParaRPr lang="en-US" dirty="0"/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5772"/>
            <a:ext cx="4038600" cy="31240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Upheaval.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1968 Election</a:t>
            </a:r>
          </a:p>
          <a:p>
            <a:pPr lvl="1"/>
            <a:r>
              <a:rPr lang="en-US" dirty="0" smtClean="0"/>
              <a:t>Race for the Democratic Nomination</a:t>
            </a:r>
          </a:p>
          <a:p>
            <a:pPr lvl="2"/>
            <a:r>
              <a:rPr lang="en-US" dirty="0" smtClean="0"/>
              <a:t>Hubert Humphrey, Eugene McCarthy, Robert Kennedy</a:t>
            </a:r>
          </a:p>
          <a:p>
            <a:pPr lvl="2"/>
            <a:r>
              <a:rPr lang="en-US" dirty="0" smtClean="0"/>
              <a:t>Robert Kennedy assassinated on June 6, 1968</a:t>
            </a:r>
          </a:p>
          <a:p>
            <a:pPr lvl="3"/>
            <a:r>
              <a:rPr lang="en-US" dirty="0" smtClean="0"/>
              <a:t>Dies from gunshot wounds </a:t>
            </a:r>
          </a:p>
          <a:p>
            <a:pPr lvl="3"/>
            <a:r>
              <a:rPr lang="en-US" dirty="0" err="1" smtClean="0"/>
              <a:t>Sirhan</a:t>
            </a:r>
            <a:r>
              <a:rPr lang="en-US" dirty="0" smtClean="0"/>
              <a:t> </a:t>
            </a:r>
            <a:r>
              <a:rPr lang="en-US" dirty="0" err="1" smtClean="0"/>
              <a:t>Sirhan</a:t>
            </a:r>
            <a:r>
              <a:rPr lang="en-US" dirty="0" smtClean="0"/>
              <a:t> convicted of the assassination</a:t>
            </a:r>
            <a:endParaRPr lang="en-US" dirty="0"/>
          </a:p>
        </p:txBody>
      </p:sp>
      <p:pic>
        <p:nvPicPr>
          <p:cNvPr id="5" name="Content Placeholder 4" descr="200px-Rfk_assassin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949" y="1905000"/>
            <a:ext cx="3752461" cy="42965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Beginnings in 1940’s</a:t>
            </a:r>
          </a:p>
          <a:p>
            <a:pPr lvl="1"/>
            <a:r>
              <a:rPr lang="en-US" dirty="0" smtClean="0"/>
              <a:t>Goal</a:t>
            </a:r>
          </a:p>
          <a:p>
            <a:pPr lvl="2"/>
            <a:r>
              <a:rPr lang="en-US" dirty="0" smtClean="0"/>
              <a:t>End Segregation in the South by staging various nonviolent protests</a:t>
            </a:r>
          </a:p>
          <a:p>
            <a:pPr lvl="2"/>
            <a:r>
              <a:rPr lang="en-US" dirty="0" smtClean="0"/>
              <a:t>History of the civil rights movement is littered with incidents of injustice and violence</a:t>
            </a:r>
          </a:p>
        </p:txBody>
      </p:sp>
      <p:pic>
        <p:nvPicPr>
          <p:cNvPr id="5" name="Content Placeholder 4" descr="civil-rights-moveme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47867"/>
            <a:ext cx="4038600" cy="277990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Upheaval..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1968 Democratic National Convention</a:t>
            </a:r>
          </a:p>
          <a:p>
            <a:pPr lvl="1"/>
            <a:r>
              <a:rPr lang="en-US" dirty="0" smtClean="0"/>
              <a:t>Held in Chicago</a:t>
            </a:r>
          </a:p>
          <a:p>
            <a:pPr lvl="1"/>
            <a:r>
              <a:rPr lang="en-US" dirty="0" smtClean="0"/>
              <a:t>Delegates nominate Hubert Humphrey to run for President</a:t>
            </a:r>
          </a:p>
          <a:p>
            <a:pPr lvl="1"/>
            <a:r>
              <a:rPr lang="en-US" dirty="0" smtClean="0"/>
              <a:t>Outside thousands demonstrate against the Vietnam War</a:t>
            </a:r>
          </a:p>
          <a:p>
            <a:pPr lvl="2"/>
            <a:r>
              <a:rPr lang="en-US" dirty="0" smtClean="0"/>
              <a:t>Chicago police unleash tear gas on crowd</a:t>
            </a:r>
          </a:p>
          <a:p>
            <a:pPr lvl="2"/>
            <a:r>
              <a:rPr lang="en-US" dirty="0" smtClean="0"/>
              <a:t>Brings violence into American’s homes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Inspired by the Civil Rights movement</a:t>
            </a:r>
          </a:p>
          <a:p>
            <a:pPr lvl="1"/>
            <a:r>
              <a:rPr lang="en-US" dirty="0" smtClean="0"/>
              <a:t>Second wave of “feminism”</a:t>
            </a:r>
          </a:p>
          <a:p>
            <a:pPr lvl="2"/>
            <a:r>
              <a:rPr lang="en-US" dirty="0" smtClean="0"/>
              <a:t>Belief in the social, political, and economic equality of women</a:t>
            </a:r>
          </a:p>
          <a:p>
            <a:pPr lvl="1"/>
            <a:r>
              <a:rPr lang="en-US" dirty="0" smtClean="0"/>
              <a:t>First wave of “feminism”</a:t>
            </a:r>
          </a:p>
          <a:p>
            <a:pPr lvl="2"/>
            <a:r>
              <a:rPr lang="en-US" dirty="0" smtClean="0"/>
              <a:t>Considered to be the 100 year process of women achieving the right to vote</a:t>
            </a:r>
            <a:endParaRPr lang="en-US" dirty="0"/>
          </a:p>
        </p:txBody>
      </p:sp>
      <p:pic>
        <p:nvPicPr>
          <p:cNvPr id="5" name="Content Placeholder 4" descr="feminism-2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4618" y="1920875"/>
            <a:ext cx="3385763" cy="44338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Movement.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Feminine Mystique</a:t>
            </a:r>
          </a:p>
          <a:p>
            <a:pPr lvl="1"/>
            <a:r>
              <a:rPr lang="en-US" dirty="0" smtClean="0"/>
              <a:t>Betty Friedan</a:t>
            </a:r>
          </a:p>
          <a:p>
            <a:pPr lvl="1"/>
            <a:r>
              <a:rPr lang="en-US" dirty="0" smtClean="0"/>
              <a:t>Attempted to “define the problem that has no name”</a:t>
            </a:r>
          </a:p>
          <a:p>
            <a:pPr lvl="2"/>
            <a:r>
              <a:rPr lang="en-US" dirty="0" smtClean="0"/>
              <a:t>Problem was that there was a sense that there is more to life than marriage and children</a:t>
            </a:r>
          </a:p>
          <a:p>
            <a:pPr lvl="2"/>
            <a:r>
              <a:rPr lang="en-US" dirty="0" smtClean="0"/>
              <a:t>National Organization for Women (NOW)</a:t>
            </a:r>
          </a:p>
          <a:p>
            <a:pPr lvl="3"/>
            <a:r>
              <a:rPr lang="en-US" dirty="0" smtClean="0"/>
              <a:t>Struggled to end the institutional discrimination of women in the workplace and education</a:t>
            </a:r>
          </a:p>
          <a:p>
            <a:pPr lvl="3"/>
            <a:r>
              <a:rPr lang="en-US" dirty="0" smtClean="0"/>
              <a:t>Wanted to end stereotypes of women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Women’s Movement..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Gloria Steinem</a:t>
            </a:r>
          </a:p>
          <a:p>
            <a:pPr lvl="1"/>
            <a:r>
              <a:rPr lang="en-US" dirty="0" smtClean="0"/>
              <a:t>Founder of </a:t>
            </a:r>
            <a:r>
              <a:rPr lang="en-US" i="1" dirty="0" smtClean="0"/>
              <a:t>Ms. Magazine</a:t>
            </a:r>
          </a:p>
          <a:p>
            <a:pPr lvl="1"/>
            <a:r>
              <a:rPr lang="en-US" dirty="0" smtClean="0"/>
              <a:t>Challenged popular perceptions of women and brought awareness to the issues women were facing</a:t>
            </a:r>
            <a:endParaRPr lang="en-US" dirty="0"/>
          </a:p>
        </p:txBody>
      </p:sp>
      <p:pic>
        <p:nvPicPr>
          <p:cNvPr id="5" name="Content Placeholder 4" descr="gloria-steine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9668" y="1920875"/>
            <a:ext cx="2975664" cy="44338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Movement…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Equal Rights Amendment (ERA)</a:t>
            </a:r>
          </a:p>
          <a:p>
            <a:pPr lvl="1"/>
            <a:r>
              <a:rPr lang="en-US" dirty="0" smtClean="0"/>
              <a:t>Prohibit legal discrimination based on gender</a:t>
            </a:r>
          </a:p>
          <a:p>
            <a:pPr lvl="1"/>
            <a:r>
              <a:rPr lang="en-US" dirty="0" smtClean="0"/>
              <a:t>Passed the Senate but was not ratified by enough states</a:t>
            </a:r>
          </a:p>
          <a:p>
            <a:pPr lvl="1"/>
            <a:r>
              <a:rPr lang="en-US" dirty="0" smtClean="0"/>
              <a:t>To this day there is no federal ERA</a:t>
            </a:r>
          </a:p>
          <a:p>
            <a:pPr lvl="2"/>
            <a:r>
              <a:rPr lang="en-US" dirty="0" smtClean="0"/>
              <a:t>Some states have passed their own</a:t>
            </a:r>
          </a:p>
          <a:p>
            <a:pPr lvl="2"/>
            <a:r>
              <a:rPr lang="en-US" dirty="0" smtClean="0"/>
              <a:t>Tennessee does not have one</a:t>
            </a:r>
            <a:endParaRPr lang="en-US" dirty="0"/>
          </a:p>
        </p:txBody>
      </p:sp>
      <p:pic>
        <p:nvPicPr>
          <p:cNvPr id="5" name="Content Placeholder 4" descr="ID35127_1_ER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7378" y="1920875"/>
            <a:ext cx="2940244" cy="44338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Plessy</a:t>
            </a:r>
            <a:r>
              <a:rPr lang="en-US" dirty="0" smtClean="0"/>
              <a:t> v. Ferguson</a:t>
            </a:r>
          </a:p>
          <a:p>
            <a:pPr lvl="1"/>
            <a:r>
              <a:rPr lang="en-US" dirty="0" smtClean="0"/>
              <a:t>Homer </a:t>
            </a:r>
            <a:r>
              <a:rPr lang="en-US" dirty="0" err="1" smtClean="0"/>
              <a:t>Plessy</a:t>
            </a:r>
            <a:r>
              <a:rPr lang="en-US" dirty="0" smtClean="0"/>
              <a:t> challenged the 1890 Louisiana Separate Car Act</a:t>
            </a:r>
          </a:p>
          <a:p>
            <a:pPr lvl="2"/>
            <a:r>
              <a:rPr lang="en-US" dirty="0" smtClean="0"/>
              <a:t>Separate but equal railroad cars for blacks and whites</a:t>
            </a:r>
          </a:p>
          <a:p>
            <a:pPr lvl="2"/>
            <a:r>
              <a:rPr lang="en-US" dirty="0" err="1" smtClean="0"/>
              <a:t>Plessy</a:t>
            </a:r>
            <a:r>
              <a:rPr lang="en-US" dirty="0" smtClean="0"/>
              <a:t> loses the case</a:t>
            </a:r>
          </a:p>
          <a:p>
            <a:pPr lvl="2"/>
            <a:r>
              <a:rPr lang="en-US" dirty="0" smtClean="0"/>
              <a:t>Established the principle of “separate but equal”</a:t>
            </a:r>
            <a:endParaRPr lang="en-US" dirty="0"/>
          </a:p>
        </p:txBody>
      </p:sp>
      <p:pic>
        <p:nvPicPr>
          <p:cNvPr id="5" name="Content Placeholder 4" descr="SeparateButEqu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14600"/>
            <a:ext cx="4284361" cy="278205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Segregation.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Brown v. Board of Education</a:t>
            </a:r>
          </a:p>
          <a:p>
            <a:pPr lvl="1"/>
            <a:r>
              <a:rPr lang="en-US" dirty="0" smtClean="0"/>
              <a:t>Stated segregated schools violated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Supreme Court rules to end segregation in schools</a:t>
            </a:r>
          </a:p>
          <a:p>
            <a:r>
              <a:rPr lang="en-US" dirty="0" smtClean="0"/>
              <a:t>Fighting Segregation</a:t>
            </a:r>
          </a:p>
          <a:p>
            <a:pPr lvl="1"/>
            <a:r>
              <a:rPr lang="en-US" dirty="0" smtClean="0"/>
              <a:t>Sit-ins, marches, protests</a:t>
            </a:r>
          </a:p>
          <a:p>
            <a:pPr lvl="2"/>
            <a:r>
              <a:rPr lang="en-US" dirty="0" smtClean="0"/>
              <a:t>Diane Nash </a:t>
            </a:r>
          </a:p>
          <a:p>
            <a:pPr lvl="3"/>
            <a:r>
              <a:rPr lang="en-US" dirty="0" smtClean="0"/>
              <a:t>Leader who organizes lunch counter sit-ins in Nashville</a:t>
            </a:r>
            <a:endParaRPr lang="en-US" dirty="0"/>
          </a:p>
        </p:txBody>
      </p:sp>
      <p:pic>
        <p:nvPicPr>
          <p:cNvPr id="5" name="Content Placeholder 4" descr="nashv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14600"/>
            <a:ext cx="4346495" cy="30316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Desegregations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Clinton, Tennessee</a:t>
            </a:r>
          </a:p>
          <a:p>
            <a:pPr lvl="1"/>
            <a:r>
              <a:rPr lang="en-US" dirty="0" smtClean="0"/>
              <a:t>1956</a:t>
            </a:r>
          </a:p>
          <a:p>
            <a:pPr lvl="2"/>
            <a:r>
              <a:rPr lang="en-US" dirty="0" smtClean="0"/>
              <a:t>Clinton 12</a:t>
            </a:r>
          </a:p>
          <a:p>
            <a:pPr lvl="2"/>
            <a:r>
              <a:rPr lang="en-US" dirty="0" smtClean="0"/>
              <a:t>12 African Americans who enroll in a previously all-white school after desegregation had been ordered</a:t>
            </a:r>
          </a:p>
          <a:p>
            <a:pPr lvl="2"/>
            <a:r>
              <a:rPr lang="en-US" dirty="0" smtClean="0"/>
              <a:t>John Casper</a:t>
            </a:r>
          </a:p>
          <a:p>
            <a:pPr lvl="3"/>
            <a:r>
              <a:rPr lang="en-US" dirty="0" smtClean="0"/>
              <a:t>White supremacist who organizes protests outside of the school</a:t>
            </a:r>
          </a:p>
          <a:p>
            <a:pPr lvl="3"/>
            <a:r>
              <a:rPr lang="en-US" dirty="0" smtClean="0"/>
              <a:t>Beating of Clinton 12 bodyguard and school bombings</a:t>
            </a:r>
            <a:endParaRPr lang="en-US" dirty="0"/>
          </a:p>
        </p:txBody>
      </p:sp>
      <p:pic>
        <p:nvPicPr>
          <p:cNvPr id="5" name="Content Placeholder 4" descr="clinton_pro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6000"/>
            <a:ext cx="4197819" cy="33281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Desegregations.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Little Rock, Arkansas</a:t>
            </a:r>
          </a:p>
          <a:p>
            <a:pPr lvl="1"/>
            <a:r>
              <a:rPr lang="en-US" dirty="0" smtClean="0"/>
              <a:t>Central High School</a:t>
            </a:r>
          </a:p>
          <a:p>
            <a:pPr lvl="2"/>
            <a:r>
              <a:rPr lang="en-US" dirty="0" smtClean="0"/>
              <a:t>Little Rock 9</a:t>
            </a:r>
          </a:p>
          <a:p>
            <a:pPr lvl="3"/>
            <a:r>
              <a:rPr lang="en-US" dirty="0" smtClean="0"/>
              <a:t>African Americans who attend the High School</a:t>
            </a:r>
          </a:p>
          <a:p>
            <a:pPr lvl="3"/>
            <a:r>
              <a:rPr lang="en-US" dirty="0" smtClean="0"/>
              <a:t>President Dwight D. Eisenhower sends the national guard to Arkansas to force the desegregation</a:t>
            </a:r>
          </a:p>
          <a:p>
            <a:pPr lvl="1"/>
            <a:r>
              <a:rPr lang="en-US" dirty="0" smtClean="0"/>
              <a:t>James Meredith</a:t>
            </a:r>
          </a:p>
          <a:p>
            <a:pPr lvl="2"/>
            <a:r>
              <a:rPr lang="en-US" dirty="0" smtClean="0"/>
              <a:t>Becomes the first African American to attend the University of Mississippi</a:t>
            </a:r>
          </a:p>
          <a:p>
            <a:pPr lvl="3"/>
            <a:endParaRPr lang="en-US" dirty="0"/>
          </a:p>
        </p:txBody>
      </p:sp>
      <p:pic>
        <p:nvPicPr>
          <p:cNvPr id="5" name="Content Placeholder 4" descr="LittleRock9AndGuar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09800"/>
            <a:ext cx="4419945" cy="35497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b1dc4a3c095541e59e9ba289194d7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7963"/>
            <a:ext cx="7622906" cy="55524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 Parks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Challenging </a:t>
            </a:r>
            <a:r>
              <a:rPr lang="en-US" dirty="0" err="1" smtClean="0"/>
              <a:t>Plessy</a:t>
            </a:r>
            <a:r>
              <a:rPr lang="en-US" dirty="0" smtClean="0"/>
              <a:t> vs. Ferguson</a:t>
            </a:r>
          </a:p>
          <a:p>
            <a:pPr lvl="1"/>
            <a:r>
              <a:rPr lang="en-US" dirty="0" smtClean="0"/>
              <a:t>Arrested for refusing to giver up her bus seat in Montgomery, Alabama to a white man at a time when African Americans were obligated to</a:t>
            </a:r>
          </a:p>
          <a:p>
            <a:pPr lvl="1"/>
            <a:r>
              <a:rPr lang="en-US" dirty="0" smtClean="0"/>
              <a:t>Sparks a year long bus boycott</a:t>
            </a:r>
          </a:p>
          <a:p>
            <a:pPr lvl="2"/>
            <a:r>
              <a:rPr lang="en-US" dirty="0" smtClean="0"/>
              <a:t>75% of the bus systems customers were African Americans</a:t>
            </a:r>
          </a:p>
          <a:p>
            <a:pPr lvl="2"/>
            <a:r>
              <a:rPr lang="en-US" dirty="0" smtClean="0"/>
              <a:t>Struck deep into the city’s revenues</a:t>
            </a:r>
          </a:p>
          <a:p>
            <a:pPr lvl="2"/>
            <a:r>
              <a:rPr lang="en-US" dirty="0" smtClean="0"/>
              <a:t>Boycott leads to desegregation of the bus system</a:t>
            </a:r>
          </a:p>
          <a:p>
            <a:pPr lvl="2"/>
            <a:r>
              <a:rPr lang="en-US" dirty="0" smtClean="0"/>
              <a:t>Launches Dr. Martin Luther King Jr. to prominence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the Jails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Southern Christian Leadership Conference (SCLC)</a:t>
            </a:r>
          </a:p>
          <a:p>
            <a:pPr lvl="1"/>
            <a:r>
              <a:rPr lang="en-US" dirty="0" smtClean="0"/>
              <a:t>Along with MLK stage a campaign for desegregation in Birmingham Alabama</a:t>
            </a:r>
          </a:p>
          <a:p>
            <a:pPr lvl="1"/>
            <a:r>
              <a:rPr lang="en-US" dirty="0" smtClean="0"/>
              <a:t>Participate in sit ins at libraries, kneel ins at churches, and boycotts of businesses</a:t>
            </a:r>
          </a:p>
          <a:p>
            <a:pPr lvl="1"/>
            <a:r>
              <a:rPr lang="en-US" dirty="0" smtClean="0"/>
              <a:t>Many people arrested</a:t>
            </a:r>
          </a:p>
          <a:p>
            <a:pPr lvl="2"/>
            <a:r>
              <a:rPr lang="en-US" dirty="0" smtClean="0"/>
              <a:t>MLK’s goal was to fill the jails through passive resistance</a:t>
            </a:r>
            <a:endParaRPr lang="en-US" dirty="0"/>
          </a:p>
        </p:txBody>
      </p:sp>
      <p:pic>
        <p:nvPicPr>
          <p:cNvPr id="5" name="Content Placeholder 4" descr="Martin_Luther_King_J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371600"/>
            <a:ext cx="4352925" cy="527627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1133</TotalTime>
  <Words>973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Civil Rights</vt:lpstr>
      <vt:lpstr>Civil Rights Movement</vt:lpstr>
      <vt:lpstr>Lawful Segregation</vt:lpstr>
      <vt:lpstr>Lawful Segregation.</vt:lpstr>
      <vt:lpstr>School Desegregations</vt:lpstr>
      <vt:lpstr>School Desegregations.</vt:lpstr>
      <vt:lpstr>Slide 7</vt:lpstr>
      <vt:lpstr>Rosa Parks</vt:lpstr>
      <vt:lpstr>Filling the Jails</vt:lpstr>
      <vt:lpstr>Children Protest</vt:lpstr>
      <vt:lpstr>March on Washington</vt:lpstr>
      <vt:lpstr>Landmark Cases</vt:lpstr>
      <vt:lpstr>Landmark Cases.</vt:lpstr>
      <vt:lpstr>Great Society</vt:lpstr>
      <vt:lpstr>Slide 15</vt:lpstr>
      <vt:lpstr>Slide 16</vt:lpstr>
      <vt:lpstr>Great Society</vt:lpstr>
      <vt:lpstr>Continued Upheaval</vt:lpstr>
      <vt:lpstr>Continued Upheaval.</vt:lpstr>
      <vt:lpstr>Continued Upheaval..</vt:lpstr>
      <vt:lpstr>Women’s Movement</vt:lpstr>
      <vt:lpstr>Women’s Movement.</vt:lpstr>
      <vt:lpstr>Women’s Movement..</vt:lpstr>
      <vt:lpstr>Women’s Movement…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2011-01-17T01:18:07Z</dcterms:created>
  <dcterms:modified xsi:type="dcterms:W3CDTF">2011-03-07T15:52:54Z</dcterms:modified>
</cp:coreProperties>
</file>