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F4BD53-313C-4221-A8A7-D392B36963B3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D7CF01-7661-439A-A3F1-6AF72A32131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Collapse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State Standards 7.7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1929</a:t>
            </a:r>
          </a:p>
          <a:p>
            <a:pPr lvl="1"/>
            <a:r>
              <a:rPr lang="en-US" dirty="0" smtClean="0"/>
              <a:t>¾ of Americans make less that $2,500 a year</a:t>
            </a:r>
          </a:p>
          <a:p>
            <a:pPr lvl="1"/>
            <a:r>
              <a:rPr lang="en-US" dirty="0" smtClean="0"/>
              <a:t>Success achieved only through hard work and effort</a:t>
            </a:r>
          </a:p>
          <a:p>
            <a:pPr lvl="1"/>
            <a:r>
              <a:rPr lang="en-US" dirty="0" smtClean="0"/>
              <a:t>Unemployment seen as a sign of poor character</a:t>
            </a:r>
          </a:p>
          <a:p>
            <a:pPr lvl="2"/>
            <a:r>
              <a:rPr lang="en-US" dirty="0" smtClean="0"/>
              <a:t>Americans view government intervention as a sign of weakness of American spirit</a:t>
            </a:r>
            <a:endParaRPr lang="en-US" dirty="0"/>
          </a:p>
        </p:txBody>
      </p:sp>
      <p:pic>
        <p:nvPicPr>
          <p:cNvPr id="5" name="Content Placeholder 4" descr="gd43_shack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155539"/>
            <a:ext cx="4038600" cy="396455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Dust Bowl</a:t>
            </a:r>
          </a:p>
          <a:p>
            <a:pPr lvl="1"/>
            <a:r>
              <a:rPr lang="en-US" dirty="0" smtClean="0"/>
              <a:t>Farmlands of prairie states</a:t>
            </a:r>
          </a:p>
          <a:p>
            <a:pPr lvl="1"/>
            <a:r>
              <a:rPr lang="en-US" dirty="0" smtClean="0"/>
              <a:t>Crop prices drop, farmers plant more crops, fields were over planted</a:t>
            </a:r>
          </a:p>
          <a:p>
            <a:pPr lvl="2"/>
            <a:r>
              <a:rPr lang="en-US" dirty="0" smtClean="0"/>
              <a:t>Causes the soil to erode and blow away</a:t>
            </a:r>
          </a:p>
          <a:p>
            <a:pPr lvl="2"/>
            <a:r>
              <a:rPr lang="en-US" dirty="0" smtClean="0"/>
              <a:t>Draught causes huge dust storms to blow over the prairies</a:t>
            </a:r>
          </a:p>
          <a:p>
            <a:pPr lvl="2"/>
            <a:endParaRPr lang="en-US" dirty="0" smtClean="0"/>
          </a:p>
        </p:txBody>
      </p:sp>
      <p:pic>
        <p:nvPicPr>
          <p:cNvPr id="5" name="Content Placeholder 4" descr="dust-bowl_phot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620009"/>
            <a:ext cx="4038600" cy="303561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Migration.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</a:p>
          <a:p>
            <a:pPr lvl="1"/>
            <a:r>
              <a:rPr lang="en-US" dirty="0" smtClean="0"/>
              <a:t>People begin moving to California</a:t>
            </a:r>
          </a:p>
          <a:p>
            <a:pPr lvl="2"/>
            <a:r>
              <a:rPr lang="en-US" dirty="0" smtClean="0"/>
              <a:t>Few opportunities await families in California</a:t>
            </a:r>
          </a:p>
          <a:p>
            <a:pPr lvl="2"/>
            <a:r>
              <a:rPr lang="en-US" dirty="0" smtClean="0"/>
              <a:t>Southerners move north to look for factory jobs</a:t>
            </a:r>
          </a:p>
          <a:p>
            <a:pPr lvl="2"/>
            <a:r>
              <a:rPr lang="en-US" dirty="0" smtClean="0"/>
              <a:t>Many move to Detroit to work in auto industry</a:t>
            </a:r>
          </a:p>
          <a:p>
            <a:pPr lvl="2"/>
            <a:r>
              <a:rPr lang="en-US" dirty="0" smtClean="0"/>
              <a:t>Most Americans move to cities because of the Great Depression</a:t>
            </a:r>
            <a:endParaRPr lang="en-US" dirty="0"/>
          </a:p>
        </p:txBody>
      </p:sp>
      <p:pic>
        <p:nvPicPr>
          <p:cNvPr id="5" name="Content Placeholder 4" descr="dust_bow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201504"/>
            <a:ext cx="4038600" cy="387263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Consumer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Consumer Culture</a:t>
            </a:r>
          </a:p>
          <a:p>
            <a:pPr lvl="1"/>
            <a:r>
              <a:rPr lang="en-US" dirty="0" smtClean="0"/>
              <a:t>Fueled by mass production</a:t>
            </a:r>
          </a:p>
          <a:p>
            <a:pPr lvl="2"/>
            <a:r>
              <a:rPr lang="en-US" dirty="0" smtClean="0"/>
              <a:t>Higher wages for workers meant more money to spend</a:t>
            </a:r>
          </a:p>
          <a:p>
            <a:pPr lvl="1"/>
            <a:r>
              <a:rPr lang="en-US" dirty="0" smtClean="0"/>
              <a:t>Consumerism</a:t>
            </a:r>
          </a:p>
          <a:p>
            <a:pPr lvl="2"/>
            <a:r>
              <a:rPr lang="en-US" dirty="0" smtClean="0"/>
              <a:t>Late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2"/>
            <a:r>
              <a:rPr lang="en-US" dirty="0" smtClean="0"/>
              <a:t>Department stores began to overwhelm consumers with product selection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store192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22379"/>
            <a:ext cx="4038600" cy="32308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Culture.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Marketing techniques grow</a:t>
            </a:r>
          </a:p>
          <a:p>
            <a:pPr lvl="2"/>
            <a:r>
              <a:rPr lang="en-US" dirty="0" smtClean="0"/>
              <a:t>Show Windows and Catalogs</a:t>
            </a:r>
          </a:p>
          <a:p>
            <a:pPr lvl="3"/>
            <a:r>
              <a:rPr lang="en-US" dirty="0" smtClean="0"/>
              <a:t>Creates new needs and desires in potential shoppers</a:t>
            </a:r>
          </a:p>
          <a:p>
            <a:pPr lvl="3"/>
            <a:r>
              <a:rPr lang="en-US" dirty="0" smtClean="0"/>
              <a:t>New range of products also available</a:t>
            </a:r>
          </a:p>
          <a:p>
            <a:pPr lvl="1"/>
            <a:r>
              <a:rPr lang="en-US" dirty="0" smtClean="0"/>
              <a:t>Americans began to spend more time and money on listening to radio programs and on movies with sound</a:t>
            </a:r>
            <a:endParaRPr lang="en-US" dirty="0"/>
          </a:p>
        </p:txBody>
      </p:sp>
      <p:pic>
        <p:nvPicPr>
          <p:cNvPr id="5" name="Content Placeholder 4" descr="1920-1929-ford-trucks-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9600" y="2209800"/>
            <a:ext cx="2720177" cy="4433888"/>
          </a:xfrm>
        </p:spPr>
      </p:pic>
      <p:pic>
        <p:nvPicPr>
          <p:cNvPr id="6" name="Picture 5" descr="D0308-72dp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28600"/>
            <a:ext cx="2602992" cy="22766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Stocks and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Investing</a:t>
            </a:r>
          </a:p>
          <a:p>
            <a:pPr lvl="1"/>
            <a:r>
              <a:rPr lang="en-US" dirty="0" smtClean="0"/>
              <a:t>Thousands of individuals now have money to invest in the stock market</a:t>
            </a:r>
          </a:p>
          <a:p>
            <a:pPr lvl="1"/>
            <a:r>
              <a:rPr lang="en-US" dirty="0" smtClean="0"/>
              <a:t>New investors bought stocks on Margin</a:t>
            </a:r>
          </a:p>
          <a:p>
            <a:pPr lvl="2"/>
            <a:r>
              <a:rPr lang="en-US" dirty="0" smtClean="0"/>
              <a:t>Paying only a fraction of a stock’s worth with a promise to pay the rest once the stock was sold</a:t>
            </a:r>
          </a:p>
          <a:p>
            <a:pPr lvl="2"/>
            <a:r>
              <a:rPr lang="en-US" dirty="0" smtClean="0"/>
              <a:t>Eventually caused the market values of all stocks to drop at the same time</a:t>
            </a:r>
          </a:p>
          <a:p>
            <a:pPr lvl="3"/>
            <a:r>
              <a:rPr lang="en-US" dirty="0" smtClean="0"/>
              <a:t>Begins the slow downward slide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Losing Value</a:t>
            </a:r>
          </a:p>
          <a:p>
            <a:pPr lvl="1"/>
            <a:r>
              <a:rPr lang="en-US" dirty="0" smtClean="0"/>
              <a:t>Black Thursday</a:t>
            </a:r>
          </a:p>
          <a:p>
            <a:pPr lvl="2"/>
            <a:r>
              <a:rPr lang="en-US" dirty="0" smtClean="0"/>
              <a:t>October 24, 1929</a:t>
            </a:r>
          </a:p>
          <a:p>
            <a:pPr lvl="3"/>
            <a:r>
              <a:rPr lang="en-US" dirty="0" smtClean="0"/>
              <a:t>Stock market loses much of its value</a:t>
            </a:r>
          </a:p>
          <a:p>
            <a:pPr lvl="1"/>
            <a:r>
              <a:rPr lang="en-US" dirty="0" smtClean="0"/>
              <a:t>Black Tuesday</a:t>
            </a:r>
          </a:p>
          <a:p>
            <a:pPr lvl="2"/>
            <a:r>
              <a:rPr lang="en-US" dirty="0" smtClean="0"/>
              <a:t>October 29, 2929</a:t>
            </a:r>
          </a:p>
          <a:p>
            <a:pPr lvl="3"/>
            <a:r>
              <a:rPr lang="en-US" dirty="0" smtClean="0"/>
              <a:t>Investors panicked as stocks continue to slide</a:t>
            </a:r>
          </a:p>
          <a:p>
            <a:r>
              <a:rPr lang="en-US" dirty="0" smtClean="0"/>
              <a:t>Great Depression</a:t>
            </a:r>
          </a:p>
          <a:p>
            <a:pPr lvl="1"/>
            <a:r>
              <a:rPr lang="en-US" dirty="0" smtClean="0"/>
              <a:t>By 1932 the ten year depression would be in full swing</a:t>
            </a:r>
          </a:p>
          <a:p>
            <a:pPr lvl="3"/>
            <a:endParaRPr lang="en-US" dirty="0"/>
          </a:p>
        </p:txBody>
      </p:sp>
      <p:pic>
        <p:nvPicPr>
          <p:cNvPr id="5" name="Content Placeholder 4" descr="200px-Crowd_outside_nys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219200"/>
            <a:ext cx="3619500" cy="503110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Crash?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Stock Market Crash?</a:t>
            </a:r>
          </a:p>
          <a:p>
            <a:pPr lvl="1"/>
            <a:r>
              <a:rPr lang="en-US" dirty="0" smtClean="0"/>
              <a:t>People had bought stocks on credit</a:t>
            </a:r>
          </a:p>
          <a:p>
            <a:pPr lvl="2"/>
            <a:r>
              <a:rPr lang="en-US" dirty="0" smtClean="0"/>
              <a:t>When the stock market crashed the borrowers could not repay the banks the loans they had taken to buy the stocks</a:t>
            </a:r>
          </a:p>
          <a:p>
            <a:pPr lvl="3"/>
            <a:r>
              <a:rPr lang="en-US" dirty="0" smtClean="0"/>
              <a:t>This is because they lost the money when the market crashed</a:t>
            </a:r>
          </a:p>
          <a:p>
            <a:pPr lvl="1"/>
            <a:r>
              <a:rPr lang="en-US" dirty="0" smtClean="0"/>
              <a:t>Bank Crisis</a:t>
            </a:r>
          </a:p>
          <a:p>
            <a:pPr lvl="2"/>
            <a:r>
              <a:rPr lang="en-US" dirty="0" smtClean="0"/>
              <a:t>People with money in banks realize the banks were in crisis</a:t>
            </a:r>
          </a:p>
          <a:p>
            <a:pPr lvl="3"/>
            <a:r>
              <a:rPr lang="en-US" dirty="0" smtClean="0"/>
              <a:t>Rush to withdraw their funds</a:t>
            </a:r>
          </a:p>
          <a:p>
            <a:pPr lvl="4"/>
            <a:r>
              <a:rPr lang="en-US" dirty="0" smtClean="0"/>
              <a:t>“Runs”</a:t>
            </a:r>
          </a:p>
          <a:p>
            <a:pPr lvl="4"/>
            <a:r>
              <a:rPr lang="en-US" dirty="0" smtClean="0"/>
              <a:t>Almost completely destroyed the US banking system</a:t>
            </a:r>
          </a:p>
          <a:p>
            <a:pPr lvl="4"/>
            <a:r>
              <a:rPr lang="en-US" dirty="0" smtClean="0"/>
              <a:t>2/5 of banks fail between 1929 and 1933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Distrust in economy spreads like wildfire</a:t>
            </a:r>
          </a:p>
          <a:p>
            <a:pPr lvl="1"/>
            <a:r>
              <a:rPr lang="en-US" dirty="0" smtClean="0"/>
              <a:t>Industries experience difficulty and resort to layoffs</a:t>
            </a:r>
          </a:p>
          <a:p>
            <a:pPr lvl="1"/>
            <a:r>
              <a:rPr lang="en-US" dirty="0" smtClean="0"/>
              <a:t>Prices and income fall by as much as 50%</a:t>
            </a:r>
          </a:p>
          <a:p>
            <a:pPr lvl="2"/>
            <a:r>
              <a:rPr lang="en-US" dirty="0" smtClean="0"/>
              <a:t>Debt remains at the same dollar amount</a:t>
            </a:r>
          </a:p>
          <a:p>
            <a:pPr lvl="2"/>
            <a:endParaRPr lang="en-US" dirty="0"/>
          </a:p>
        </p:txBody>
      </p:sp>
      <p:pic>
        <p:nvPicPr>
          <p:cNvPr id="5" name="Content Placeholder 4" descr="great_depression_photograph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9600" y="533400"/>
            <a:ext cx="4488347" cy="582902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Fallout.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President Herbert Hoover</a:t>
            </a:r>
          </a:p>
          <a:p>
            <a:pPr lvl="1"/>
            <a:r>
              <a:rPr lang="en-US" dirty="0" smtClean="0"/>
              <a:t>Hoover’s policies were not successful in renewing faith in the US economy or in providing jobs for unemployed</a:t>
            </a:r>
          </a:p>
          <a:p>
            <a:pPr lvl="1"/>
            <a:r>
              <a:rPr lang="en-US" dirty="0" smtClean="0"/>
              <a:t>Criticized for believing the problem was temporary</a:t>
            </a:r>
          </a:p>
          <a:p>
            <a:pPr lvl="2"/>
            <a:r>
              <a:rPr lang="en-US" dirty="0" smtClean="0"/>
              <a:t>Hoover wanted to let the States fix the problem instead of the federal government</a:t>
            </a:r>
            <a:endParaRPr lang="en-US" dirty="0"/>
          </a:p>
        </p:txBody>
      </p:sp>
      <p:pic>
        <p:nvPicPr>
          <p:cNvPr id="5" name="Content Placeholder 4" descr="1928-great-depression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01195"/>
            <a:ext cx="4038600" cy="327324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Fallout..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Smoot-Hawley Tariff Act of 1930</a:t>
            </a:r>
          </a:p>
          <a:p>
            <a:pPr lvl="1"/>
            <a:r>
              <a:rPr lang="en-US" dirty="0" smtClean="0"/>
              <a:t>Two dozen economists urge President not to sign it</a:t>
            </a:r>
          </a:p>
          <a:p>
            <a:pPr lvl="1"/>
            <a:r>
              <a:rPr lang="en-US" dirty="0" smtClean="0"/>
              <a:t>Hoover signs it anyways</a:t>
            </a:r>
          </a:p>
          <a:p>
            <a:pPr lvl="2"/>
            <a:r>
              <a:rPr lang="en-US" dirty="0" smtClean="0"/>
              <a:t>The act established a high tax increase on imported goods that was almost quadruple the previous rate</a:t>
            </a:r>
          </a:p>
          <a:p>
            <a:pPr lvl="3"/>
            <a:r>
              <a:rPr lang="en-US" dirty="0" smtClean="0"/>
              <a:t>Incited other countries to issue retaliatory rates</a:t>
            </a:r>
          </a:p>
          <a:p>
            <a:pPr lvl="3"/>
            <a:r>
              <a:rPr lang="en-US" dirty="0" smtClean="0"/>
              <a:t>Nations worldwide turn to protectionists policies</a:t>
            </a:r>
            <a:endParaRPr lang="en-US" dirty="0"/>
          </a:p>
        </p:txBody>
      </p:sp>
      <p:pic>
        <p:nvPicPr>
          <p:cNvPr id="5" name="Content Placeholder 4" descr="2_great_depress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94593" y="2438400"/>
            <a:ext cx="4292207" cy="320921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515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Economic Collapse</vt:lpstr>
      <vt:lpstr>Rise of Consumer Culture</vt:lpstr>
      <vt:lpstr>Consumer Culture.</vt:lpstr>
      <vt:lpstr>Stocks and Credit</vt:lpstr>
      <vt:lpstr>The Crash</vt:lpstr>
      <vt:lpstr>Why Crash?</vt:lpstr>
      <vt:lpstr>Fallout</vt:lpstr>
      <vt:lpstr>Fallout.</vt:lpstr>
      <vt:lpstr>Fallout..</vt:lpstr>
      <vt:lpstr>Fallout…</vt:lpstr>
      <vt:lpstr>Rural Migration</vt:lpstr>
      <vt:lpstr>Rural Migration.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Collapse</dc:title>
  <dc:creator>USER</dc:creator>
  <cp:lastModifiedBy>USER</cp:lastModifiedBy>
  <cp:revision>7</cp:revision>
  <dcterms:created xsi:type="dcterms:W3CDTF">2011-01-03T03:36:05Z</dcterms:created>
  <dcterms:modified xsi:type="dcterms:W3CDTF">2011-02-01T15:09:48Z</dcterms:modified>
</cp:coreProperties>
</file>