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4DAD-B1FB-4D89-BACA-3D402E036A1B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A115-0EFF-4F31-B674-787DAC27D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4DAD-B1FB-4D89-BACA-3D402E036A1B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A115-0EFF-4F31-B674-787DAC27D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4DAD-B1FB-4D89-BACA-3D402E036A1B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A115-0EFF-4F31-B674-787DAC27D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4DAD-B1FB-4D89-BACA-3D402E036A1B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A115-0EFF-4F31-B674-787DAC27D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4DAD-B1FB-4D89-BACA-3D402E036A1B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A115-0EFF-4F31-B674-787DAC27D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4DAD-B1FB-4D89-BACA-3D402E036A1B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A115-0EFF-4F31-B674-787DAC27D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4DAD-B1FB-4D89-BACA-3D402E036A1B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A115-0EFF-4F31-B674-787DAC27D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4DAD-B1FB-4D89-BACA-3D402E036A1B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A115-0EFF-4F31-B674-787DAC27D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4DAD-B1FB-4D89-BACA-3D402E036A1B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A115-0EFF-4F31-B674-787DAC27D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4DAD-B1FB-4D89-BACA-3D402E036A1B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A115-0EFF-4F31-B674-787DAC27DA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4DAD-B1FB-4D89-BACA-3D402E036A1B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D8A115-0EFF-4F31-B674-787DAC27DA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B54DAD-B1FB-4D89-BACA-3D402E036A1B}" type="datetimeFigureOut">
              <a:rPr lang="en-US" smtClean="0"/>
              <a:pPr/>
              <a:t>3/9/2011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D8A115-0EFF-4F31-B674-787DAC27DA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Modern Politics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State Standards 10.2 and 10.4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Reagan Years.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Reaganomics</a:t>
            </a:r>
          </a:p>
          <a:p>
            <a:pPr lvl="1"/>
            <a:r>
              <a:rPr lang="en-US" dirty="0" smtClean="0"/>
              <a:t>Deregulation</a:t>
            </a:r>
          </a:p>
          <a:p>
            <a:pPr lvl="2"/>
            <a:r>
              <a:rPr lang="en-US" dirty="0" smtClean="0"/>
              <a:t>First step to deregulate the rules placed by government on American businesses</a:t>
            </a:r>
          </a:p>
          <a:p>
            <a:pPr lvl="2"/>
            <a:r>
              <a:rPr lang="en-US" dirty="0" smtClean="0"/>
              <a:t>Proposed reducing taxes on businesses and individuals to jumpstart the economy</a:t>
            </a:r>
          </a:p>
          <a:p>
            <a:pPr lvl="3"/>
            <a:r>
              <a:rPr lang="en-US" dirty="0" smtClean="0"/>
              <a:t>Critics predict Reaganomics will fail</a:t>
            </a:r>
          </a:p>
          <a:p>
            <a:pPr lvl="2"/>
            <a:endParaRPr lang="en-US" dirty="0"/>
          </a:p>
        </p:txBody>
      </p:sp>
      <p:pic>
        <p:nvPicPr>
          <p:cNvPr id="5" name="Content Placeholder 4" descr="Ronald_Reagan_televised_address_from_the_Oval_Office%2C_outlining_plan_for_Tax_Reduction_Legislation_July_198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59310"/>
            <a:ext cx="4038600" cy="275701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Reagan Years..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Difficult Start</a:t>
            </a:r>
          </a:p>
          <a:p>
            <a:pPr lvl="1"/>
            <a:r>
              <a:rPr lang="en-US" dirty="0" smtClean="0"/>
              <a:t>Even though Reganomics struggled in the beginning, eventually businesses flourish</a:t>
            </a:r>
          </a:p>
          <a:p>
            <a:pPr lvl="1"/>
            <a:r>
              <a:rPr lang="en-US" dirty="0" smtClean="0"/>
              <a:t>Inflation tamed</a:t>
            </a:r>
          </a:p>
          <a:p>
            <a:pPr lvl="1"/>
            <a:r>
              <a:rPr lang="en-US" dirty="0" smtClean="0"/>
              <a:t>Tax decreases and spending on national defense push the National Debt to $3 trillion</a:t>
            </a:r>
          </a:p>
          <a:p>
            <a:pPr lvl="2"/>
            <a:r>
              <a:rPr lang="en-US" dirty="0" smtClean="0"/>
              <a:t>3,ooo,ooo,ooo,000</a:t>
            </a:r>
            <a:endParaRPr lang="en-US" dirty="0"/>
          </a:p>
        </p:txBody>
      </p:sp>
      <p:pic>
        <p:nvPicPr>
          <p:cNvPr id="5" name="Content Placeholder 4" descr="Reagan_and_Gorbachev_hold_discussion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78157"/>
            <a:ext cx="4038600" cy="271932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Reagan Years…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Iran Contra Affair</a:t>
            </a:r>
          </a:p>
          <a:p>
            <a:pPr lvl="1"/>
            <a:r>
              <a:rPr lang="en-US" dirty="0" smtClean="0"/>
              <a:t>Oliver North and John Poindexter</a:t>
            </a:r>
          </a:p>
          <a:p>
            <a:pPr lvl="2"/>
            <a:r>
              <a:rPr lang="en-US" dirty="0" smtClean="0"/>
              <a:t>Members of the National Security Council</a:t>
            </a:r>
          </a:p>
          <a:p>
            <a:pPr lvl="2"/>
            <a:r>
              <a:rPr lang="en-US" dirty="0" smtClean="0"/>
              <a:t>Arranged for the sale of weapons to the Iranian government</a:t>
            </a:r>
          </a:p>
          <a:p>
            <a:pPr lvl="3"/>
            <a:r>
              <a:rPr lang="en-US" dirty="0" smtClean="0"/>
              <a:t>Did this to get Iran to release seven American hostages</a:t>
            </a:r>
          </a:p>
          <a:p>
            <a:pPr lvl="1"/>
            <a:r>
              <a:rPr lang="en-US" dirty="0" smtClean="0"/>
              <a:t>Funds from the sale of the weapons were diverted to “contras” (rebels) fighting against the Marxist government in Nicaragua</a:t>
            </a:r>
          </a:p>
          <a:p>
            <a:pPr lvl="2"/>
            <a:r>
              <a:rPr lang="en-US" dirty="0" smtClean="0"/>
              <a:t>Reagan never linked to the affair but was a major embarrassment</a:t>
            </a:r>
            <a:endParaRPr lang="en-US" dirty="0"/>
          </a:p>
        </p:txBody>
      </p:sp>
      <p:pic>
        <p:nvPicPr>
          <p:cNvPr id="5" name="Content Placeholder 4" descr="Ronald_Reagan_statue_in_rotund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90540" y="1920875"/>
            <a:ext cx="2553919" cy="44338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Bush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President George H. W. Bush</a:t>
            </a:r>
          </a:p>
          <a:p>
            <a:pPr lvl="1"/>
            <a:r>
              <a:rPr lang="en-US" dirty="0" smtClean="0"/>
              <a:t>1990</a:t>
            </a:r>
          </a:p>
          <a:p>
            <a:pPr lvl="2"/>
            <a:r>
              <a:rPr lang="en-US" dirty="0" smtClean="0"/>
              <a:t>Iraq invades Kuwait</a:t>
            </a:r>
          </a:p>
          <a:p>
            <a:pPr lvl="2"/>
            <a:r>
              <a:rPr lang="en-US" dirty="0" smtClean="0"/>
              <a:t>Protecting Oil interests</a:t>
            </a:r>
          </a:p>
          <a:p>
            <a:pPr lvl="3"/>
            <a:r>
              <a:rPr lang="en-US" dirty="0" smtClean="0"/>
              <a:t>President Bush sends troops to push Iraq out of Kuwait</a:t>
            </a:r>
          </a:p>
          <a:p>
            <a:pPr lvl="3"/>
            <a:endParaRPr lang="en-US" dirty="0" smtClean="0"/>
          </a:p>
        </p:txBody>
      </p:sp>
      <p:pic>
        <p:nvPicPr>
          <p:cNvPr id="5" name="Content Placeholder 4" descr="519px-George_H__W__Bush%2C_President_of_the_United_States%2C_1989_official_portrai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46642" y="1920875"/>
            <a:ext cx="3841716" cy="44338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Desert 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Desert Storm</a:t>
            </a:r>
          </a:p>
          <a:p>
            <a:pPr lvl="1"/>
            <a:r>
              <a:rPr lang="en-US" dirty="0" smtClean="0"/>
              <a:t>Also known as the First Persian Gulf War</a:t>
            </a:r>
          </a:p>
          <a:p>
            <a:pPr lvl="1"/>
            <a:r>
              <a:rPr lang="en-US" dirty="0" smtClean="0"/>
              <a:t>Swift war that left 150,000 Iraqi soldiers dead and destroyed all of Iraq’s military structure</a:t>
            </a:r>
          </a:p>
          <a:p>
            <a:pPr lvl="1"/>
            <a:r>
              <a:rPr lang="en-US" dirty="0" smtClean="0"/>
              <a:t>Sadaam Hussein</a:t>
            </a:r>
            <a:endParaRPr lang="en-US" dirty="0"/>
          </a:p>
        </p:txBody>
      </p:sp>
      <p:pic>
        <p:nvPicPr>
          <p:cNvPr id="5" name="Content Placeholder 4" descr="488px-Gulf_War_Photobox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1375" y="1920875"/>
            <a:ext cx="3612249" cy="44338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Soviet Union Collapse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1991</a:t>
            </a:r>
          </a:p>
          <a:p>
            <a:pPr lvl="1"/>
            <a:r>
              <a:rPr lang="en-US" dirty="0" smtClean="0"/>
              <a:t>Hardline Communist fail to overthrow the government</a:t>
            </a:r>
          </a:p>
          <a:p>
            <a:pPr lvl="1"/>
            <a:r>
              <a:rPr lang="en-US" dirty="0" smtClean="0"/>
              <a:t>15 republics who had been a part of the Soviet Union declare their independence</a:t>
            </a:r>
          </a:p>
          <a:p>
            <a:pPr lvl="1"/>
            <a:r>
              <a:rPr lang="en-US" dirty="0" smtClean="0"/>
              <a:t>Soviet flag lowered for the last time on December 25, 1991</a:t>
            </a:r>
          </a:p>
          <a:p>
            <a:pPr lvl="2"/>
            <a:r>
              <a:rPr lang="en-US" dirty="0" smtClean="0"/>
              <a:t>Cold War had come to an end</a:t>
            </a:r>
            <a:endParaRPr lang="en-US" dirty="0"/>
          </a:p>
        </p:txBody>
      </p:sp>
      <p:pic>
        <p:nvPicPr>
          <p:cNvPr id="5" name="Content Placeholder 4" descr="800px-USSR_Republics_Numbered_Alphabetically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57122"/>
            <a:ext cx="4038600" cy="276139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“Read my lips…No New Taxes”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Limited success for Bush domestically</a:t>
            </a:r>
          </a:p>
          <a:p>
            <a:pPr lvl="1"/>
            <a:r>
              <a:rPr lang="en-US" dirty="0" smtClean="0"/>
              <a:t>Economy declines</a:t>
            </a:r>
          </a:p>
          <a:p>
            <a:pPr lvl="1"/>
            <a:r>
              <a:rPr lang="en-US" dirty="0" smtClean="0"/>
              <a:t>Bush forced to raise taxes</a:t>
            </a:r>
          </a:p>
          <a:p>
            <a:pPr lvl="2"/>
            <a:r>
              <a:rPr lang="en-US" dirty="0" smtClean="0"/>
              <a:t>During his campaign he had promised “Read my lips…no new taxes”</a:t>
            </a:r>
            <a:endParaRPr lang="en-US" dirty="0"/>
          </a:p>
        </p:txBody>
      </p:sp>
      <p:pic>
        <p:nvPicPr>
          <p:cNvPr id="5" name="Content Placeholder 4" descr="Read_my_lip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2743200"/>
            <a:ext cx="3814763" cy="317896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Clinton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President Bill Clinton</a:t>
            </a:r>
          </a:p>
          <a:p>
            <a:pPr lvl="1"/>
            <a:r>
              <a:rPr lang="en-US" dirty="0" smtClean="0"/>
              <a:t>His campaign brings together Democrats</a:t>
            </a:r>
          </a:p>
          <a:p>
            <a:pPr lvl="1"/>
            <a:r>
              <a:rPr lang="en-US" dirty="0" smtClean="0"/>
              <a:t>Wins election of 1992</a:t>
            </a:r>
          </a:p>
          <a:p>
            <a:pPr lvl="2"/>
            <a:r>
              <a:rPr lang="en-US" dirty="0" smtClean="0"/>
              <a:t>Focuses on social policy</a:t>
            </a:r>
          </a:p>
          <a:p>
            <a:pPr lvl="2"/>
            <a:r>
              <a:rPr lang="en-US" dirty="0" smtClean="0"/>
              <a:t>Rough start for Clinton</a:t>
            </a:r>
            <a:endParaRPr lang="en-US" dirty="0"/>
          </a:p>
        </p:txBody>
      </p:sp>
      <p:pic>
        <p:nvPicPr>
          <p:cNvPr id="5" name="Content Placeholder 4" descr="245px-Bill_Clint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816358"/>
            <a:ext cx="3535680" cy="461803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Clinton Years.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Economy Booms Again</a:t>
            </a:r>
          </a:p>
          <a:p>
            <a:pPr lvl="1"/>
            <a:r>
              <a:rPr lang="en-US" dirty="0" smtClean="0"/>
              <a:t>1993 North American Free Trade Agreement (NAFTA)</a:t>
            </a:r>
          </a:p>
          <a:p>
            <a:pPr lvl="2"/>
            <a:r>
              <a:rPr lang="en-US" dirty="0" smtClean="0"/>
              <a:t>US, Canada, and Mexico</a:t>
            </a:r>
          </a:p>
          <a:p>
            <a:pPr lvl="2"/>
            <a:r>
              <a:rPr lang="en-US" dirty="0" smtClean="0"/>
              <a:t>Eliminated all trade barriers among the three countries</a:t>
            </a:r>
          </a:p>
          <a:p>
            <a:pPr lvl="3"/>
            <a:r>
              <a:rPr lang="en-US" dirty="0" smtClean="0"/>
              <a:t>Opponents predict a loss of American jobs</a:t>
            </a:r>
          </a:p>
          <a:p>
            <a:pPr lvl="3"/>
            <a:r>
              <a:rPr lang="en-US" dirty="0" smtClean="0"/>
              <a:t>Supporters believe NAFTA would expand consumer markets</a:t>
            </a:r>
            <a:endParaRPr lang="en-US" dirty="0"/>
          </a:p>
        </p:txBody>
      </p:sp>
      <p:pic>
        <p:nvPicPr>
          <p:cNvPr id="5" name="Content Placeholder 4" descr="800px-Bill_Clinton_taking_the_oath_of_office%2C_199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2590800"/>
            <a:ext cx="3740830" cy="25344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Clinton Years..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Monica Lewinsky</a:t>
            </a:r>
          </a:p>
          <a:p>
            <a:pPr lvl="1"/>
            <a:r>
              <a:rPr lang="en-US" dirty="0" smtClean="0"/>
              <a:t>White House intern</a:t>
            </a:r>
          </a:p>
          <a:p>
            <a:pPr lvl="1"/>
            <a:r>
              <a:rPr lang="en-US" dirty="0" smtClean="0"/>
              <a:t>Clinton had testified under oath about his relationship with Lewinsky</a:t>
            </a:r>
          </a:p>
          <a:p>
            <a:pPr lvl="2"/>
            <a:r>
              <a:rPr lang="en-US" dirty="0" smtClean="0"/>
              <a:t>Clinton accused of perjury, lying under oath</a:t>
            </a:r>
          </a:p>
          <a:p>
            <a:pPr lvl="2"/>
            <a:endParaRPr lang="en-US" dirty="0" smtClean="0"/>
          </a:p>
        </p:txBody>
      </p:sp>
      <p:pic>
        <p:nvPicPr>
          <p:cNvPr id="5" name="Content Placeholder 4" descr="Monica_lewinsk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0" y="2232819"/>
            <a:ext cx="3048000" cy="3810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Ambitious 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Richard Nixon</a:t>
            </a:r>
          </a:p>
          <a:p>
            <a:r>
              <a:rPr lang="en-US" dirty="0" smtClean="0"/>
              <a:t>Reaching </a:t>
            </a:r>
            <a:r>
              <a:rPr lang="en-US" dirty="0" smtClean="0"/>
              <a:t>beyond the Iron Curtain</a:t>
            </a:r>
          </a:p>
          <a:p>
            <a:pPr lvl="1"/>
            <a:r>
              <a:rPr lang="en-US" dirty="0" smtClean="0"/>
              <a:t>Visits Romania</a:t>
            </a:r>
          </a:p>
          <a:p>
            <a:pPr lvl="1"/>
            <a:r>
              <a:rPr lang="en-US" dirty="0" smtClean="0"/>
              <a:t>Visits Communist China</a:t>
            </a:r>
          </a:p>
          <a:p>
            <a:pPr lvl="2"/>
            <a:r>
              <a:rPr lang="en-US" dirty="0" smtClean="0"/>
              <a:t>Led to trade developing between the two countries</a:t>
            </a:r>
          </a:p>
          <a:p>
            <a:pPr lvl="2"/>
            <a:r>
              <a:rPr lang="en-US" dirty="0" smtClean="0"/>
              <a:t>Today China exports more goods to the US than any other country</a:t>
            </a:r>
            <a:endParaRPr lang="en-US" dirty="0"/>
          </a:p>
        </p:txBody>
      </p:sp>
      <p:pic>
        <p:nvPicPr>
          <p:cNvPr id="5" name="Content Placeholder 4" descr="245px-Richard_Nix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1750" y="2258219"/>
            <a:ext cx="3111500" cy="37592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Clinton Years…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Impeachment?</a:t>
            </a:r>
          </a:p>
          <a:p>
            <a:pPr lvl="1"/>
            <a:r>
              <a:rPr lang="en-US" dirty="0" smtClean="0"/>
              <a:t>Articles of impeachment voted on by Congress</a:t>
            </a:r>
          </a:p>
          <a:p>
            <a:pPr lvl="1"/>
            <a:r>
              <a:rPr lang="en-US" dirty="0" smtClean="0"/>
              <a:t>February 12, 1999</a:t>
            </a:r>
          </a:p>
          <a:p>
            <a:pPr lvl="2"/>
            <a:r>
              <a:rPr lang="en-US" dirty="0" smtClean="0"/>
              <a:t>Senate acquits Clinton of wrongdoing while in office</a:t>
            </a:r>
          </a:p>
          <a:p>
            <a:pPr lvl="2"/>
            <a:r>
              <a:rPr lang="en-US" dirty="0" smtClean="0"/>
              <a:t>Allows him to remain President</a:t>
            </a:r>
            <a:endParaRPr lang="en-US" dirty="0"/>
          </a:p>
        </p:txBody>
      </p:sp>
      <p:pic>
        <p:nvPicPr>
          <p:cNvPr id="5" name="Content Placeholder 4" descr="Senate_in_sess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61271" y="2667000"/>
            <a:ext cx="4035029" cy="269001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Nixon runs for re-election</a:t>
            </a:r>
          </a:p>
          <a:p>
            <a:pPr lvl="1"/>
            <a:r>
              <a:rPr lang="en-US" dirty="0" smtClean="0"/>
              <a:t>Democratic National Committee’s office broken into</a:t>
            </a:r>
          </a:p>
          <a:p>
            <a:pPr lvl="2"/>
            <a:r>
              <a:rPr lang="en-US" dirty="0" smtClean="0"/>
              <a:t>DNC’s office located in the Watergate complex in Washington DC</a:t>
            </a:r>
          </a:p>
          <a:p>
            <a:pPr lvl="2"/>
            <a:r>
              <a:rPr lang="en-US" dirty="0" smtClean="0"/>
              <a:t>Senate begins investigating Nixon’s link to the break in</a:t>
            </a:r>
          </a:p>
          <a:p>
            <a:pPr lvl="3"/>
            <a:r>
              <a:rPr lang="en-US" dirty="0" smtClean="0"/>
              <a:t>Bob Woodward and Carl Bernstein from the </a:t>
            </a:r>
            <a:r>
              <a:rPr lang="en-US" i="1" dirty="0" smtClean="0"/>
              <a:t>Washington Post</a:t>
            </a:r>
          </a:p>
          <a:p>
            <a:pPr lvl="4"/>
            <a:r>
              <a:rPr lang="en-US" dirty="0" smtClean="0"/>
              <a:t>Journalists who used investigative journalism for the next two years</a:t>
            </a:r>
            <a:endParaRPr lang="en-US" dirty="0"/>
          </a:p>
        </p:txBody>
      </p:sp>
      <p:pic>
        <p:nvPicPr>
          <p:cNvPr id="5" name="Content Placeholder 4" descr="800px-WatergateFromAi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House Tapes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Nixon Refuses</a:t>
            </a:r>
          </a:p>
          <a:p>
            <a:pPr lvl="1"/>
            <a:r>
              <a:rPr lang="en-US" dirty="0" smtClean="0"/>
              <a:t>Refuses to release White House tapes of conversations concerning Watergate</a:t>
            </a:r>
          </a:p>
          <a:p>
            <a:pPr lvl="1"/>
            <a:r>
              <a:rPr lang="en-US" dirty="0" smtClean="0"/>
              <a:t>Vice President Spiro Agnew</a:t>
            </a:r>
          </a:p>
          <a:p>
            <a:pPr lvl="2"/>
            <a:r>
              <a:rPr lang="en-US" dirty="0" smtClean="0"/>
              <a:t>Steps down from office when charged with taking bribes</a:t>
            </a:r>
          </a:p>
          <a:p>
            <a:pPr lvl="2"/>
            <a:r>
              <a:rPr lang="en-US" dirty="0" smtClean="0"/>
              <a:t>Gerald R Ford nominated as the new Vive President</a:t>
            </a:r>
            <a:endParaRPr lang="en-US" dirty="0"/>
          </a:p>
        </p:txBody>
      </p:sp>
      <p:pic>
        <p:nvPicPr>
          <p:cNvPr id="5" name="Content Placeholder 4" descr="220px-Letter_of_Resignation_of_Richard_M__Nixon%2C_197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600" y="1828800"/>
            <a:ext cx="3634149" cy="4773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House Tapes.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Nixon Releases the Secret Tapes</a:t>
            </a:r>
          </a:p>
          <a:p>
            <a:pPr lvl="1"/>
            <a:r>
              <a:rPr lang="en-US" dirty="0" smtClean="0"/>
              <a:t>Discovered that he had ordered a cover-up of the Watergate break-in</a:t>
            </a:r>
          </a:p>
          <a:p>
            <a:pPr lvl="1"/>
            <a:r>
              <a:rPr lang="en-US" dirty="0" smtClean="0"/>
              <a:t>Strong possibility of impeachment</a:t>
            </a:r>
          </a:p>
          <a:p>
            <a:pPr lvl="2"/>
            <a:r>
              <a:rPr lang="en-US" dirty="0" smtClean="0"/>
              <a:t>Nixon steps down as president on August 9, 1974</a:t>
            </a:r>
          </a:p>
          <a:p>
            <a:pPr lvl="2"/>
            <a:r>
              <a:rPr lang="en-US" dirty="0" smtClean="0"/>
              <a:t>Gerald Ford sworn in as the next president</a:t>
            </a:r>
          </a:p>
          <a:p>
            <a:pPr lvl="3"/>
            <a:r>
              <a:rPr lang="en-US" dirty="0" smtClean="0"/>
              <a:t>Ford pardons Nixon</a:t>
            </a:r>
          </a:p>
          <a:p>
            <a:pPr lvl="4"/>
            <a:r>
              <a:rPr lang="en-US" dirty="0" smtClean="0"/>
              <a:t>Controversial decision</a:t>
            </a:r>
            <a:endParaRPr lang="en-US" dirty="0"/>
          </a:p>
        </p:txBody>
      </p:sp>
      <p:pic>
        <p:nvPicPr>
          <p:cNvPr id="5" name="Content Placeholder 4" descr="220px-Nixon_leaving_whitehous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929246"/>
            <a:ext cx="3754057" cy="426597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Carter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1976</a:t>
            </a:r>
          </a:p>
          <a:p>
            <a:pPr lvl="1"/>
            <a:r>
              <a:rPr lang="en-US" dirty="0" smtClean="0"/>
              <a:t>Jimmy Carter defeats Gerald Ford to become President</a:t>
            </a:r>
          </a:p>
          <a:p>
            <a:r>
              <a:rPr lang="en-US" dirty="0" smtClean="0"/>
              <a:t>Carter Administration</a:t>
            </a:r>
          </a:p>
          <a:p>
            <a:pPr lvl="1"/>
            <a:r>
              <a:rPr lang="en-US" dirty="0" smtClean="0"/>
              <a:t>Based his foreign policy off of human rights</a:t>
            </a:r>
          </a:p>
          <a:p>
            <a:pPr lvl="2"/>
            <a:r>
              <a:rPr lang="en-US" dirty="0" smtClean="0"/>
              <a:t>Idea that the government should be protective of the civil rights of its citizens</a:t>
            </a:r>
            <a:endParaRPr lang="en-US" dirty="0"/>
          </a:p>
        </p:txBody>
      </p:sp>
      <p:pic>
        <p:nvPicPr>
          <p:cNvPr id="5" name="Content Placeholder 4" descr="245px-JimmyCarterPortrait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981200"/>
            <a:ext cx="3741372" cy="459654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Carter Administration.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Panama</a:t>
            </a:r>
          </a:p>
          <a:p>
            <a:pPr lvl="1"/>
            <a:r>
              <a:rPr lang="en-US" dirty="0" smtClean="0"/>
              <a:t>Carter signs two treaties with Panama</a:t>
            </a:r>
          </a:p>
          <a:p>
            <a:pPr lvl="2"/>
            <a:r>
              <a:rPr lang="en-US" dirty="0" smtClean="0"/>
              <a:t>Turned over the Panama Canal to Panama by 2000</a:t>
            </a:r>
          </a:p>
          <a:p>
            <a:r>
              <a:rPr lang="en-US" dirty="0" smtClean="0"/>
              <a:t>Egypt and Israel</a:t>
            </a:r>
          </a:p>
          <a:p>
            <a:pPr lvl="1"/>
            <a:r>
              <a:rPr lang="en-US" dirty="0" smtClean="0"/>
              <a:t>Camp David Accords</a:t>
            </a:r>
          </a:p>
          <a:p>
            <a:pPr lvl="2"/>
            <a:r>
              <a:rPr lang="en-US" dirty="0" smtClean="0"/>
              <a:t>Peace treaty between Egypt and Israel that Carter helped arrange</a:t>
            </a:r>
          </a:p>
          <a:p>
            <a:pPr lvl="2"/>
            <a:r>
              <a:rPr lang="en-US" dirty="0" smtClean="0"/>
              <a:t>First treaty  in history between Israel and an Arab country</a:t>
            </a:r>
            <a:endParaRPr lang="en-US" dirty="0"/>
          </a:p>
        </p:txBody>
      </p:sp>
      <p:pic>
        <p:nvPicPr>
          <p:cNvPr id="5" name="Content Placeholder 4" descr="ShahCarter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73334"/>
            <a:ext cx="4038600" cy="272896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Iranian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1979</a:t>
            </a:r>
          </a:p>
          <a:p>
            <a:pPr lvl="1"/>
            <a:r>
              <a:rPr lang="en-US" dirty="0" smtClean="0"/>
              <a:t>Iranians storm the American embassy in Iran</a:t>
            </a:r>
          </a:p>
          <a:p>
            <a:pPr lvl="2"/>
            <a:r>
              <a:rPr lang="en-US" dirty="0" smtClean="0"/>
              <a:t>Take 66 Americans hostage</a:t>
            </a:r>
          </a:p>
          <a:p>
            <a:pPr lvl="1"/>
            <a:r>
              <a:rPr lang="en-US" dirty="0" smtClean="0"/>
              <a:t>Diplomatic attempts to free hostages fail</a:t>
            </a:r>
          </a:p>
          <a:p>
            <a:pPr lvl="1"/>
            <a:r>
              <a:rPr lang="en-US" dirty="0" smtClean="0"/>
              <a:t>Military rescue also fails</a:t>
            </a:r>
          </a:p>
          <a:p>
            <a:pPr lvl="2"/>
            <a:r>
              <a:rPr lang="en-US" dirty="0" smtClean="0"/>
              <a:t>Results in the death of eight American soldiers</a:t>
            </a:r>
          </a:p>
          <a:p>
            <a:pPr lvl="1"/>
            <a:r>
              <a:rPr lang="en-US" dirty="0" smtClean="0"/>
              <a:t>Iranian Crisis politically damages Carters administration</a:t>
            </a:r>
          </a:p>
          <a:p>
            <a:pPr lvl="2"/>
            <a:r>
              <a:rPr lang="en-US" dirty="0" smtClean="0"/>
              <a:t>Embarrassing for Carter</a:t>
            </a:r>
          </a:p>
          <a:p>
            <a:r>
              <a:rPr lang="en-US" dirty="0" smtClean="0"/>
              <a:t>Iran releases the hostages the same day Carter leaves office</a:t>
            </a:r>
            <a:endParaRPr lang="en-US" dirty="0"/>
          </a:p>
        </p:txBody>
      </p:sp>
      <p:pic>
        <p:nvPicPr>
          <p:cNvPr id="5" name="Content Placeholder 4" descr="800px-Man_holding_sign_during_Iranian_hostage_crisis_protest%2C_197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2362200"/>
            <a:ext cx="4483100" cy="298686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Reagan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Ronal Reagan</a:t>
            </a:r>
          </a:p>
          <a:p>
            <a:pPr lvl="1"/>
            <a:r>
              <a:rPr lang="en-US" dirty="0" smtClean="0"/>
              <a:t>President from 1981-1989</a:t>
            </a:r>
          </a:p>
          <a:p>
            <a:pPr lvl="1"/>
            <a:r>
              <a:rPr lang="en-US" dirty="0" smtClean="0"/>
              <a:t>Called for a return to basic American values</a:t>
            </a:r>
          </a:p>
          <a:p>
            <a:pPr lvl="2"/>
            <a:r>
              <a:rPr lang="en-US" dirty="0" smtClean="0"/>
              <a:t>Emphasis on family life, patriotism, respect for law and order, and a reduction in the intrusion of the federal government into the lives of Americans</a:t>
            </a:r>
          </a:p>
          <a:p>
            <a:pPr lvl="3"/>
            <a:r>
              <a:rPr lang="en-US" dirty="0" smtClean="0"/>
              <a:t>Said the government collected too much taxes and spent too much on social programs</a:t>
            </a:r>
            <a:endParaRPr lang="en-US" dirty="0"/>
          </a:p>
        </p:txBody>
      </p:sp>
      <p:pic>
        <p:nvPicPr>
          <p:cNvPr id="5" name="Content Placeholder 4" descr="479px-Official_Portrait_of_President_Reagan_198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1733352"/>
            <a:ext cx="3663696" cy="458153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764</Words>
  <Application>Microsoft Office PowerPoint</Application>
  <PresentationFormat>On-screen Show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Modern Politics</vt:lpstr>
      <vt:lpstr>Ambitious Foreign Policy</vt:lpstr>
      <vt:lpstr>1972</vt:lpstr>
      <vt:lpstr>White House Tapes</vt:lpstr>
      <vt:lpstr>White House Tapes.</vt:lpstr>
      <vt:lpstr>The Carter Administration</vt:lpstr>
      <vt:lpstr>The Carter Administration.</vt:lpstr>
      <vt:lpstr>Iranian Crisis</vt:lpstr>
      <vt:lpstr>The Reagan Years</vt:lpstr>
      <vt:lpstr>The Reagan Years.</vt:lpstr>
      <vt:lpstr>The Reagan Years..</vt:lpstr>
      <vt:lpstr>The Reagan Years…</vt:lpstr>
      <vt:lpstr>First Bush Administration</vt:lpstr>
      <vt:lpstr>Operation Desert Storm</vt:lpstr>
      <vt:lpstr>Soviet Union Collapse</vt:lpstr>
      <vt:lpstr>“Read my lips…No New Taxes”</vt:lpstr>
      <vt:lpstr>The Clinton Years</vt:lpstr>
      <vt:lpstr>The Clinton Years.</vt:lpstr>
      <vt:lpstr>The Clinton Years..</vt:lpstr>
      <vt:lpstr>The Clinton Years…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</cp:revision>
  <dcterms:created xsi:type="dcterms:W3CDTF">2011-02-12T05:34:59Z</dcterms:created>
  <dcterms:modified xsi:type="dcterms:W3CDTF">2011-03-09T18:50:44Z</dcterms:modified>
</cp:coreProperties>
</file>