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52AC1-5FDF-42F7-8133-698B99DC2BE6}" type="datetimeFigureOut">
              <a:rPr lang="en-US" smtClean="0"/>
              <a:pPr/>
              <a:t>3/6/2011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3C4F1-8814-42FC-B1AB-1A56303A3B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52AC1-5FDF-42F7-8133-698B99DC2BE6}" type="datetimeFigureOut">
              <a:rPr lang="en-US" smtClean="0"/>
              <a:pPr/>
              <a:t>3/6/2011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3C4F1-8814-42FC-B1AB-1A56303A3B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52AC1-5FDF-42F7-8133-698B99DC2BE6}" type="datetimeFigureOut">
              <a:rPr lang="en-US" smtClean="0"/>
              <a:pPr/>
              <a:t>3/6/2011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3C4F1-8814-42FC-B1AB-1A56303A3B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52AC1-5FDF-42F7-8133-698B99DC2BE6}" type="datetimeFigureOut">
              <a:rPr lang="en-US" smtClean="0"/>
              <a:pPr/>
              <a:t>3/6/2011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3C4F1-8814-42FC-B1AB-1A56303A3B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52AC1-5FDF-42F7-8133-698B99DC2BE6}" type="datetimeFigureOut">
              <a:rPr lang="en-US" smtClean="0"/>
              <a:pPr/>
              <a:t>3/6/2011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3C4F1-8814-42FC-B1AB-1A56303A3B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52AC1-5FDF-42F7-8133-698B99DC2BE6}" type="datetimeFigureOut">
              <a:rPr lang="en-US" smtClean="0"/>
              <a:pPr/>
              <a:t>3/6/2011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3C4F1-8814-42FC-B1AB-1A56303A3B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52AC1-5FDF-42F7-8133-698B99DC2BE6}" type="datetimeFigureOut">
              <a:rPr lang="en-US" smtClean="0"/>
              <a:pPr/>
              <a:t>3/6/2011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3C4F1-8814-42FC-B1AB-1A56303A3B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52AC1-5FDF-42F7-8133-698B99DC2BE6}" type="datetimeFigureOut">
              <a:rPr lang="en-US" smtClean="0"/>
              <a:pPr/>
              <a:t>3/6/2011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3C4F1-8814-42FC-B1AB-1A56303A3B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52AC1-5FDF-42F7-8133-698B99DC2BE6}" type="datetimeFigureOut">
              <a:rPr lang="en-US" smtClean="0"/>
              <a:pPr/>
              <a:t>3/6/2011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3C4F1-8814-42FC-B1AB-1A56303A3B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52AC1-5FDF-42F7-8133-698B99DC2BE6}" type="datetimeFigureOut">
              <a:rPr lang="en-US" smtClean="0"/>
              <a:pPr/>
              <a:t>3/6/2011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3C4F1-8814-42FC-B1AB-1A56303A3B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52AC1-5FDF-42F7-8133-698B99DC2BE6}" type="datetimeFigureOut">
              <a:rPr lang="en-US" smtClean="0"/>
              <a:pPr/>
              <a:t>3/6/2011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053C4F1-8814-42FC-B1AB-1A56303A3B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EF52AC1-5FDF-42F7-8133-698B99DC2BE6}" type="datetimeFigureOut">
              <a:rPr lang="en-US" smtClean="0"/>
              <a:pPr/>
              <a:t>3/6/2011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053C4F1-8814-42FC-B1AB-1A56303A3B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Post-War Culture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State Standards 9.2, 9.4, 9.12, 9.13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Expanding Horizons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Federal Postwar Initiatives</a:t>
            </a:r>
          </a:p>
          <a:p>
            <a:pPr lvl="1"/>
            <a:r>
              <a:rPr lang="en-US" dirty="0" smtClean="0"/>
              <a:t>Americans given opportunities to better their lives</a:t>
            </a:r>
          </a:p>
          <a:p>
            <a:pPr lvl="1"/>
            <a:r>
              <a:rPr lang="en-US" dirty="0" smtClean="0"/>
              <a:t>GI Bill</a:t>
            </a:r>
          </a:p>
          <a:p>
            <a:pPr lvl="2"/>
            <a:r>
              <a:rPr lang="en-US" dirty="0" smtClean="0"/>
              <a:t>Paid tuition for servicemen after the war who wanted to go to college</a:t>
            </a:r>
          </a:p>
          <a:p>
            <a:pPr lvl="1"/>
            <a:r>
              <a:rPr lang="en-US" dirty="0" smtClean="0"/>
              <a:t>National Interstate and Defense Highway Act</a:t>
            </a:r>
          </a:p>
          <a:p>
            <a:pPr lvl="2"/>
            <a:r>
              <a:rPr lang="en-US" dirty="0" smtClean="0"/>
              <a:t>Created a nationwide system of highways that allowed for easier and more extended travel</a:t>
            </a:r>
          </a:p>
          <a:p>
            <a:pPr lvl="3"/>
            <a:r>
              <a:rPr lang="en-US" dirty="0" smtClean="0"/>
              <a:t>Also aids in the suburbanization of America</a:t>
            </a:r>
          </a:p>
          <a:p>
            <a:pPr lvl="3"/>
            <a:r>
              <a:rPr lang="en-US" dirty="0" smtClean="0"/>
              <a:t>Americans travel the roads, sightseeing spots, love affair with cars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Segregation Continues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African Americans continue moving north</a:t>
            </a:r>
          </a:p>
          <a:p>
            <a:r>
              <a:rPr lang="en-US" dirty="0" smtClean="0"/>
              <a:t>White Americans move to suburbs</a:t>
            </a:r>
          </a:p>
          <a:p>
            <a:r>
              <a:rPr lang="en-US" dirty="0" smtClean="0"/>
              <a:t>African Americans move to the inner city</a:t>
            </a:r>
            <a:endParaRPr lang="en-US" dirty="0"/>
          </a:p>
        </p:txBody>
      </p:sp>
      <p:pic>
        <p:nvPicPr>
          <p:cNvPr id="5" name="Content Placeholder 4" descr="300px-1943_Colored_Waiting_Room_Sign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956308"/>
            <a:ext cx="4288707" cy="44888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Segregation Continues.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Jim Crow Laws</a:t>
            </a:r>
          </a:p>
          <a:p>
            <a:pPr lvl="1"/>
            <a:r>
              <a:rPr lang="en-US" dirty="0" smtClean="0"/>
              <a:t>Laws based off of the mandate of “Separate but equal”</a:t>
            </a:r>
          </a:p>
          <a:p>
            <a:pPr lvl="1"/>
            <a:r>
              <a:rPr lang="en-US" dirty="0" smtClean="0"/>
              <a:t>Separate But Equal</a:t>
            </a:r>
          </a:p>
          <a:p>
            <a:pPr lvl="2"/>
            <a:r>
              <a:rPr lang="en-US" dirty="0" smtClean="0"/>
              <a:t>African Americans were supposed to have the same as whites but just separated</a:t>
            </a:r>
          </a:p>
          <a:p>
            <a:pPr lvl="2"/>
            <a:r>
              <a:rPr lang="en-US" dirty="0" smtClean="0"/>
              <a:t>Under Separate but Equal African Americans did not enjoy the same living standard, education, career opportunities, public access, or facilities as whites did</a:t>
            </a:r>
          </a:p>
          <a:p>
            <a:pPr lvl="2"/>
            <a:r>
              <a:rPr lang="en-US" dirty="0" smtClean="0"/>
              <a:t>Poll Taxes and Literacy tests used to keep African Americans from voting</a:t>
            </a:r>
            <a:endParaRPr lang="en-US" dirty="0"/>
          </a:p>
        </p:txBody>
      </p:sp>
      <p:pic>
        <p:nvPicPr>
          <p:cNvPr id="5" name="Content Placeholder 4" descr="untitled.bmp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62500" y="1923256"/>
            <a:ext cx="3810000" cy="4429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Gender Roles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Women and the Workforce</a:t>
            </a:r>
          </a:p>
          <a:p>
            <a:pPr lvl="1"/>
            <a:r>
              <a:rPr lang="en-US" dirty="0" smtClean="0"/>
              <a:t>After WWII women were expected to leave the workforce and return home</a:t>
            </a:r>
          </a:p>
          <a:p>
            <a:pPr lvl="1"/>
            <a:r>
              <a:rPr lang="en-US" dirty="0" smtClean="0"/>
              <a:t>Average marrying age of women drops to 20 years</a:t>
            </a:r>
          </a:p>
          <a:p>
            <a:pPr lvl="1"/>
            <a:r>
              <a:rPr lang="en-US" dirty="0" smtClean="0"/>
              <a:t>40% of already working women remained in the workforce</a:t>
            </a:r>
          </a:p>
          <a:p>
            <a:pPr lvl="2"/>
            <a:r>
              <a:rPr lang="en-US" dirty="0" smtClean="0"/>
              <a:t>Relegated to what was seen as a woman’s job</a:t>
            </a:r>
          </a:p>
          <a:p>
            <a:pPr lvl="2"/>
            <a:r>
              <a:rPr lang="en-US" dirty="0" smtClean="0"/>
              <a:t>Women do not earn as much as men do for the same job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Gender Roles.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Stereotypical Female Assets</a:t>
            </a:r>
          </a:p>
          <a:p>
            <a:pPr lvl="1"/>
            <a:r>
              <a:rPr lang="en-US" dirty="0" smtClean="0"/>
              <a:t>Clean House</a:t>
            </a:r>
          </a:p>
          <a:p>
            <a:pPr lvl="1"/>
            <a:r>
              <a:rPr lang="en-US" dirty="0" smtClean="0"/>
              <a:t>Neat Appearance</a:t>
            </a:r>
          </a:p>
          <a:p>
            <a:pPr lvl="1"/>
            <a:r>
              <a:rPr lang="en-US" dirty="0" smtClean="0"/>
              <a:t>Well behaved children</a:t>
            </a:r>
          </a:p>
          <a:p>
            <a:pPr lvl="1"/>
            <a:r>
              <a:rPr lang="en-US" dirty="0" smtClean="0"/>
              <a:t>The ideal woman was portrayed in television sitcoms and through advertising</a:t>
            </a:r>
          </a:p>
          <a:p>
            <a:pPr lvl="1"/>
            <a:r>
              <a:rPr lang="en-US" dirty="0" smtClean="0"/>
              <a:t>Rise of dissatisfaction</a:t>
            </a:r>
          </a:p>
          <a:p>
            <a:pPr lvl="2"/>
            <a:r>
              <a:rPr lang="en-US" dirty="0" smtClean="0"/>
              <a:t>Women feel dissatisfied, eventually leads to the 1960’s women’s movement</a:t>
            </a:r>
            <a:endParaRPr lang="en-US" dirty="0"/>
          </a:p>
        </p:txBody>
      </p:sp>
      <p:pic>
        <p:nvPicPr>
          <p:cNvPr id="5" name="Content Placeholder 4" descr="housewife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67200" y="2867808"/>
            <a:ext cx="4636783" cy="3685392"/>
          </a:xfrm>
        </p:spPr>
      </p:pic>
      <p:pic>
        <p:nvPicPr>
          <p:cNvPr id="6" name="Content Placeholder 4" descr="rosie2.gif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407941"/>
            <a:ext cx="1794072" cy="2335259"/>
          </a:xfrm>
          <a:prstGeom prst="rect">
            <a:avLst/>
          </a:prstGeom>
        </p:spPr>
      </p:pic>
      <p:cxnSp>
        <p:nvCxnSpPr>
          <p:cNvPr id="8" name="Shape 7"/>
          <p:cNvCxnSpPr>
            <a:stCxn id="6" idx="1"/>
          </p:cNvCxnSpPr>
          <p:nvPr/>
        </p:nvCxnSpPr>
        <p:spPr>
          <a:xfrm rot="10800000" flipV="1">
            <a:off x="6019800" y="1575570"/>
            <a:ext cx="838200" cy="1167629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hape 9"/>
          <p:cNvCxnSpPr>
            <a:stCxn id="6" idx="3"/>
          </p:cNvCxnSpPr>
          <p:nvPr/>
        </p:nvCxnSpPr>
        <p:spPr>
          <a:xfrm>
            <a:off x="8652072" y="1575571"/>
            <a:ext cx="263328" cy="1167629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Space Race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Sputnik I</a:t>
            </a:r>
          </a:p>
          <a:p>
            <a:pPr lvl="1"/>
            <a:r>
              <a:rPr lang="en-US" dirty="0" smtClean="0"/>
              <a:t>Russians launch the first satellite into orbit</a:t>
            </a:r>
          </a:p>
          <a:p>
            <a:pPr lvl="1"/>
            <a:r>
              <a:rPr lang="en-US" dirty="0" smtClean="0"/>
              <a:t>US begins to feel like far less of a super power</a:t>
            </a:r>
          </a:p>
          <a:p>
            <a:pPr lvl="1"/>
            <a:r>
              <a:rPr lang="en-US" dirty="0" smtClean="0"/>
              <a:t>President Dwight D. Eisenhower</a:t>
            </a:r>
          </a:p>
          <a:p>
            <a:pPr lvl="2"/>
            <a:r>
              <a:rPr lang="en-US" dirty="0" smtClean="0"/>
              <a:t>Blamed for the US not being as technologically advanced as Russia</a:t>
            </a:r>
          </a:p>
          <a:p>
            <a:pPr lvl="2"/>
            <a:r>
              <a:rPr lang="en-US" dirty="0" smtClean="0"/>
              <a:t>Worries about the military implications of Sputnik I</a:t>
            </a:r>
            <a:endParaRPr lang="en-US" dirty="0"/>
          </a:p>
        </p:txBody>
      </p:sp>
      <p:pic>
        <p:nvPicPr>
          <p:cNvPr id="5" name="Content Placeholder 4" descr="269748-23716-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015431"/>
            <a:ext cx="4038600" cy="4244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Space Race.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Explorer I</a:t>
            </a:r>
          </a:p>
          <a:p>
            <a:pPr lvl="1"/>
            <a:r>
              <a:rPr lang="en-US" dirty="0" smtClean="0"/>
              <a:t>US launches its first satellite</a:t>
            </a:r>
          </a:p>
          <a:p>
            <a:r>
              <a:rPr lang="en-US" dirty="0" smtClean="0"/>
              <a:t>National Aeronautics and Space Act (NASA)</a:t>
            </a:r>
          </a:p>
          <a:p>
            <a:pPr lvl="1"/>
            <a:r>
              <a:rPr lang="en-US" dirty="0" smtClean="0"/>
              <a:t>Goal was for the US to become a leader in space exploration</a:t>
            </a:r>
          </a:p>
          <a:p>
            <a:pPr lvl="1"/>
            <a:r>
              <a:rPr lang="en-US" dirty="0" smtClean="0"/>
              <a:t>Public schools put more emphasis on math and science</a:t>
            </a:r>
            <a:endParaRPr lang="en-US" dirty="0"/>
          </a:p>
        </p:txBody>
      </p:sp>
      <p:pic>
        <p:nvPicPr>
          <p:cNvPr id="5" name="Content Placeholder 4" descr="explorer1_jpl_big.g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43400" y="1752600"/>
            <a:ext cx="4038600" cy="2587228"/>
          </a:xfrm>
        </p:spPr>
      </p:pic>
      <p:pic>
        <p:nvPicPr>
          <p:cNvPr id="6" name="Picture 5" descr="NASA_Log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3828" y="3505200"/>
            <a:ext cx="3640172" cy="31041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Space Race..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Television and the Space Race</a:t>
            </a:r>
          </a:p>
          <a:p>
            <a:pPr lvl="1"/>
            <a:r>
              <a:rPr lang="en-US" dirty="0" smtClean="0"/>
              <a:t>TV brings the Space Race into American’s homes</a:t>
            </a:r>
          </a:p>
          <a:p>
            <a:pPr lvl="1"/>
            <a:r>
              <a:rPr lang="en-US" dirty="0" smtClean="0"/>
              <a:t>Neil Armstrong</a:t>
            </a:r>
          </a:p>
          <a:p>
            <a:pPr lvl="2"/>
            <a:r>
              <a:rPr lang="en-US" dirty="0" smtClean="0"/>
              <a:t>First man on the moon</a:t>
            </a:r>
          </a:p>
          <a:p>
            <a:pPr lvl="2"/>
            <a:r>
              <a:rPr lang="en-US" dirty="0" smtClean="0"/>
              <a:t>Apollo 11</a:t>
            </a:r>
          </a:p>
          <a:p>
            <a:pPr lvl="2"/>
            <a:r>
              <a:rPr lang="en-US" dirty="0" smtClean="0"/>
              <a:t>July 20, 1969</a:t>
            </a:r>
          </a:p>
          <a:p>
            <a:pPr lvl="3"/>
            <a:r>
              <a:rPr lang="en-US" dirty="0" smtClean="0"/>
              <a:t>“One small step for man, one giant leap for mankind”</a:t>
            </a:r>
            <a:endParaRPr lang="en-US" dirty="0"/>
          </a:p>
        </p:txBody>
      </p:sp>
      <p:pic>
        <p:nvPicPr>
          <p:cNvPr id="5" name="Content Placeholder 4" descr="apollo11_salut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43400" y="2438400"/>
            <a:ext cx="4596153" cy="35747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Educational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Revamp Public Schools</a:t>
            </a:r>
          </a:p>
          <a:p>
            <a:pPr lvl="1"/>
            <a:r>
              <a:rPr lang="en-US" dirty="0" smtClean="0"/>
              <a:t>Rudolph </a:t>
            </a:r>
            <a:r>
              <a:rPr lang="en-US" dirty="0" err="1" smtClean="0"/>
              <a:t>Flesch</a:t>
            </a:r>
            <a:r>
              <a:rPr lang="en-US" dirty="0" smtClean="0"/>
              <a:t>, Arthur </a:t>
            </a:r>
            <a:r>
              <a:rPr lang="en-US" dirty="0" err="1" smtClean="0"/>
              <a:t>Bestor</a:t>
            </a:r>
            <a:r>
              <a:rPr lang="en-US" dirty="0" smtClean="0"/>
              <a:t>, Robert Hutchins</a:t>
            </a:r>
          </a:p>
          <a:p>
            <a:pPr lvl="1"/>
            <a:r>
              <a:rPr lang="en-US" dirty="0" smtClean="0"/>
              <a:t>Sought to revamp public schools and university curricula to improve education</a:t>
            </a:r>
          </a:p>
          <a:p>
            <a:pPr lvl="1"/>
            <a:r>
              <a:rPr lang="en-US" dirty="0" smtClean="0"/>
              <a:t>Curricula geared toward the most outstanding students in hopes of grooming them for important government jobs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Domesticity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Time of change and return to normalcy</a:t>
            </a:r>
          </a:p>
          <a:p>
            <a:pPr lvl="1"/>
            <a:r>
              <a:rPr lang="en-US" dirty="0" smtClean="0"/>
              <a:t>Television</a:t>
            </a:r>
          </a:p>
          <a:p>
            <a:pPr lvl="1"/>
            <a:r>
              <a:rPr lang="en-US" dirty="0" smtClean="0"/>
              <a:t>TV Dinners</a:t>
            </a:r>
          </a:p>
          <a:p>
            <a:pPr lvl="1"/>
            <a:r>
              <a:rPr lang="en-US" dirty="0" smtClean="0"/>
              <a:t>Box Cakes</a:t>
            </a:r>
          </a:p>
          <a:p>
            <a:pPr lvl="1"/>
            <a:r>
              <a:rPr lang="en-US" dirty="0" smtClean="0"/>
              <a:t>Life in the suburbs</a:t>
            </a:r>
          </a:p>
          <a:p>
            <a:pPr lvl="2"/>
            <a:r>
              <a:rPr lang="en-US" dirty="0" smtClean="0"/>
              <a:t>All of this fueled by renewed consumerism</a:t>
            </a:r>
          </a:p>
          <a:p>
            <a:pPr lvl="3"/>
            <a:r>
              <a:rPr lang="en-US" dirty="0" smtClean="0"/>
              <a:t>US gears down its war production</a:t>
            </a:r>
            <a:endParaRPr lang="en-US" dirty="0"/>
          </a:p>
        </p:txBody>
      </p:sp>
      <p:pic>
        <p:nvPicPr>
          <p:cNvPr id="5" name="Content Placeholder 4" descr="levittownny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191000" y="2133600"/>
            <a:ext cx="4682729" cy="31218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Domesticity.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Baby Boom</a:t>
            </a:r>
          </a:p>
          <a:p>
            <a:pPr lvl="1"/>
            <a:r>
              <a:rPr lang="en-US" dirty="0" smtClean="0"/>
              <a:t>When the great generation returns home a baby boom results</a:t>
            </a:r>
          </a:p>
          <a:p>
            <a:pPr lvl="1"/>
            <a:r>
              <a:rPr lang="en-US" dirty="0" smtClean="0"/>
              <a:t>Increased the population by 20%</a:t>
            </a:r>
          </a:p>
          <a:p>
            <a:pPr lvl="1"/>
            <a:r>
              <a:rPr lang="en-US" dirty="0" smtClean="0"/>
              <a:t>Search for the American Dream</a:t>
            </a:r>
          </a:p>
          <a:p>
            <a:pPr lvl="2"/>
            <a:r>
              <a:rPr lang="en-US" dirty="0" smtClean="0"/>
              <a:t>Came to include a family with a house in the suburbs</a:t>
            </a:r>
          </a:p>
          <a:p>
            <a:pPr lvl="2"/>
            <a:r>
              <a:rPr lang="en-US" dirty="0" smtClean="0"/>
              <a:t>Cookie Cutter homes</a:t>
            </a:r>
            <a:endParaRPr lang="en-US" dirty="0"/>
          </a:p>
        </p:txBody>
      </p:sp>
      <p:pic>
        <p:nvPicPr>
          <p:cNvPr id="5" name="Content Placeholder 4" descr="a633dbd079dd03f841e43bdb13418848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95672" y="1600200"/>
            <a:ext cx="3934444" cy="50441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Changing Lifestyles</a:t>
            </a:r>
          </a:p>
          <a:p>
            <a:pPr lvl="1"/>
            <a:r>
              <a:rPr lang="en-US" dirty="0" smtClean="0"/>
              <a:t>Americans stay home to watch television instead of going out</a:t>
            </a:r>
          </a:p>
          <a:p>
            <a:pPr lvl="1"/>
            <a:r>
              <a:rPr lang="en-US" dirty="0" smtClean="0"/>
              <a:t>In a ten year span the amount of households with a TV increases by 41 million</a:t>
            </a:r>
          </a:p>
          <a:p>
            <a:pPr lvl="1"/>
            <a:endParaRPr lang="en-US" dirty="0"/>
          </a:p>
        </p:txBody>
      </p:sp>
      <p:pic>
        <p:nvPicPr>
          <p:cNvPr id="5" name="Content Placeholder 4" descr="Watching_TV_dfb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51036" y="1752600"/>
            <a:ext cx="4364364" cy="44390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Media.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1960 Presidential Election</a:t>
            </a:r>
          </a:p>
          <a:p>
            <a:pPr lvl="1"/>
            <a:r>
              <a:rPr lang="en-US" dirty="0" smtClean="0"/>
              <a:t>John F. Kennedy vs. Richard M. Nixon</a:t>
            </a:r>
          </a:p>
          <a:p>
            <a:pPr lvl="1"/>
            <a:r>
              <a:rPr lang="en-US" dirty="0" smtClean="0"/>
              <a:t>Television brings the candidates into American homes</a:t>
            </a:r>
          </a:p>
          <a:p>
            <a:pPr lvl="1"/>
            <a:r>
              <a:rPr lang="en-US" dirty="0" smtClean="0"/>
              <a:t>Televised Presidential Debates</a:t>
            </a:r>
          </a:p>
          <a:p>
            <a:pPr lvl="2"/>
            <a:r>
              <a:rPr lang="en-US" dirty="0" smtClean="0"/>
              <a:t>70 million viewers watch</a:t>
            </a:r>
          </a:p>
          <a:p>
            <a:pPr lvl="3"/>
            <a:r>
              <a:rPr lang="en-US" dirty="0" smtClean="0"/>
              <a:t>Nixon looks worn, sickly, and tired next to the young and tan Kennedy</a:t>
            </a:r>
          </a:p>
          <a:p>
            <a:pPr lvl="3"/>
            <a:endParaRPr lang="en-US" dirty="0" smtClean="0"/>
          </a:p>
        </p:txBody>
      </p:sp>
      <p:pic>
        <p:nvPicPr>
          <p:cNvPr id="5" name="Content Placeholder 4" descr="Debat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95800" y="1981200"/>
            <a:ext cx="4448374" cy="35586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Media..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1960 Presidential Election</a:t>
            </a:r>
          </a:p>
          <a:p>
            <a:pPr lvl="1"/>
            <a:r>
              <a:rPr lang="en-US" dirty="0" smtClean="0"/>
              <a:t>Radio listeners to the debate claimed Nixon won</a:t>
            </a:r>
          </a:p>
          <a:p>
            <a:pPr lvl="1"/>
            <a:r>
              <a:rPr lang="en-US" dirty="0" smtClean="0"/>
              <a:t>Television viewers claimed Kennedy won</a:t>
            </a:r>
          </a:p>
          <a:p>
            <a:pPr lvl="2"/>
            <a:r>
              <a:rPr lang="en-US" dirty="0" smtClean="0"/>
              <a:t>50% of voters in the election say the televised debate influenced their decision on voting day</a:t>
            </a:r>
          </a:p>
          <a:p>
            <a:pPr lvl="2"/>
            <a:r>
              <a:rPr lang="en-US" dirty="0" smtClean="0"/>
              <a:t>Politicians take notice</a:t>
            </a:r>
          </a:p>
          <a:p>
            <a:pPr lvl="2"/>
            <a:r>
              <a:rPr lang="en-US" dirty="0" smtClean="0"/>
              <a:t>Kennedy wins</a:t>
            </a:r>
            <a:endParaRPr lang="en-US" dirty="0"/>
          </a:p>
        </p:txBody>
      </p:sp>
      <p:pic>
        <p:nvPicPr>
          <p:cNvPr id="5" name="Content Placeholder 4" descr="JOHN-F_-KENNEDY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67200" y="1976437"/>
            <a:ext cx="4772633" cy="37385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Media…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Martin Luther King Jr.</a:t>
            </a:r>
          </a:p>
          <a:p>
            <a:pPr lvl="1"/>
            <a:r>
              <a:rPr lang="en-US" dirty="0" smtClean="0"/>
              <a:t>1963 protest against Jim Crow laws in Birmingham, Alabama</a:t>
            </a:r>
          </a:p>
          <a:p>
            <a:pPr lvl="1"/>
            <a:r>
              <a:rPr lang="en-US" dirty="0" smtClean="0"/>
              <a:t>TV shows images of police dogs and powerful fire hoses being used against demonstrators</a:t>
            </a:r>
          </a:p>
          <a:p>
            <a:pPr lvl="1"/>
            <a:r>
              <a:rPr lang="en-US" dirty="0" smtClean="0"/>
              <a:t>The Country is appalled!</a:t>
            </a:r>
            <a:endParaRPr lang="en-US" dirty="0"/>
          </a:p>
        </p:txBody>
      </p:sp>
      <p:pic>
        <p:nvPicPr>
          <p:cNvPr id="5" name="Content Placeholder 4" descr="passive_resistance_fire_hos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580768"/>
            <a:ext cx="4038600" cy="31141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Tennessee and the Music Industry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Nashville and the Grand Ole </a:t>
            </a:r>
            <a:r>
              <a:rPr lang="en-US" dirty="0" err="1" smtClean="0"/>
              <a:t>Opry</a:t>
            </a:r>
            <a:endParaRPr lang="en-US" dirty="0" smtClean="0"/>
          </a:p>
          <a:p>
            <a:pPr lvl="1"/>
            <a:r>
              <a:rPr lang="en-US" dirty="0" err="1" smtClean="0"/>
              <a:t>Tennesse</a:t>
            </a:r>
            <a:r>
              <a:rPr lang="en-US" dirty="0" smtClean="0"/>
              <a:t> popularizes country music on a national scale through the Grand Ole </a:t>
            </a:r>
            <a:r>
              <a:rPr lang="en-US" dirty="0" err="1" smtClean="0"/>
              <a:t>Opry</a:t>
            </a:r>
            <a:endParaRPr lang="en-US" dirty="0" smtClean="0"/>
          </a:p>
          <a:p>
            <a:pPr lvl="2"/>
            <a:r>
              <a:rPr lang="en-US" dirty="0" smtClean="0"/>
              <a:t>Radio program broadcast on Nashville’s WSM radio</a:t>
            </a:r>
          </a:p>
          <a:p>
            <a:pPr lvl="2"/>
            <a:r>
              <a:rPr lang="en-US" dirty="0" smtClean="0"/>
              <a:t>Ralph Emery</a:t>
            </a:r>
          </a:p>
          <a:p>
            <a:pPr lvl="3"/>
            <a:r>
              <a:rPr lang="en-US" dirty="0" smtClean="0"/>
              <a:t>DJ who helped make the </a:t>
            </a:r>
            <a:r>
              <a:rPr lang="en-US" dirty="0" err="1" smtClean="0"/>
              <a:t>Opry</a:t>
            </a:r>
            <a:r>
              <a:rPr lang="en-US" dirty="0" smtClean="0"/>
              <a:t> the longest running radio program in history</a:t>
            </a:r>
            <a:endParaRPr lang="en-US" dirty="0"/>
          </a:p>
        </p:txBody>
      </p:sp>
      <p:pic>
        <p:nvPicPr>
          <p:cNvPr id="5" name="Content Placeholder 4" descr="pfr_-_Acuff_bw_3k_6-27_t64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0326" y="2590800"/>
            <a:ext cx="4421274" cy="2514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Tennessee and the Music Industry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Memphis</a:t>
            </a:r>
          </a:p>
          <a:p>
            <a:pPr lvl="1"/>
            <a:r>
              <a:rPr lang="en-US" dirty="0" smtClean="0"/>
              <a:t>Sun Studios and </a:t>
            </a:r>
            <a:r>
              <a:rPr lang="en-US" dirty="0" err="1" smtClean="0"/>
              <a:t>Stax</a:t>
            </a:r>
            <a:r>
              <a:rPr lang="en-US" dirty="0" smtClean="0"/>
              <a:t> Records</a:t>
            </a:r>
          </a:p>
          <a:p>
            <a:pPr lvl="2"/>
            <a:r>
              <a:rPr lang="en-US" dirty="0" smtClean="0"/>
              <a:t>Elvis Presley</a:t>
            </a:r>
          </a:p>
          <a:p>
            <a:pPr lvl="3"/>
            <a:r>
              <a:rPr lang="en-US" dirty="0" smtClean="0"/>
              <a:t>Records rock n’ roll at Sun Studios</a:t>
            </a:r>
          </a:p>
          <a:p>
            <a:pPr lvl="2"/>
            <a:r>
              <a:rPr lang="en-US" dirty="0" smtClean="0"/>
              <a:t>Otis Redding</a:t>
            </a:r>
          </a:p>
          <a:p>
            <a:pPr lvl="3"/>
            <a:r>
              <a:rPr lang="en-US" dirty="0" smtClean="0"/>
              <a:t>Music featured on </a:t>
            </a:r>
            <a:r>
              <a:rPr lang="en-US" dirty="0" err="1" smtClean="0"/>
              <a:t>Stax</a:t>
            </a:r>
            <a:r>
              <a:rPr lang="en-US" dirty="0" smtClean="0"/>
              <a:t> Records which helped expose soul music and make it popular</a:t>
            </a:r>
            <a:endParaRPr lang="en-US" dirty="0"/>
          </a:p>
        </p:txBody>
      </p:sp>
      <p:pic>
        <p:nvPicPr>
          <p:cNvPr id="5" name="Content Placeholder 4" descr="elvis-4x3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19600" y="1828800"/>
            <a:ext cx="4000500" cy="3524250"/>
          </a:xfrm>
        </p:spPr>
      </p:pic>
      <p:pic>
        <p:nvPicPr>
          <p:cNvPr id="6" name="Picture 5" descr="1_1246154105_sun-studio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0100" y="4343400"/>
            <a:ext cx="3111500" cy="23307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125</TotalTime>
  <Words>745</Words>
  <Application>Microsoft Office PowerPoint</Application>
  <PresentationFormat>On-screen Show (4:3)</PresentationFormat>
  <Paragraphs>114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Flow</vt:lpstr>
      <vt:lpstr>Post-War Culture</vt:lpstr>
      <vt:lpstr>New Domesticity</vt:lpstr>
      <vt:lpstr>New Domesticity.</vt:lpstr>
      <vt:lpstr>New Media</vt:lpstr>
      <vt:lpstr>New Media.</vt:lpstr>
      <vt:lpstr>New Media..</vt:lpstr>
      <vt:lpstr>New Media…</vt:lpstr>
      <vt:lpstr>Tennessee and the Music Industry</vt:lpstr>
      <vt:lpstr>Tennessee and the Music Industry</vt:lpstr>
      <vt:lpstr>Expanding Horizons</vt:lpstr>
      <vt:lpstr>Segregation Continues</vt:lpstr>
      <vt:lpstr>Segregation Continues.</vt:lpstr>
      <vt:lpstr>Changing Gender Roles</vt:lpstr>
      <vt:lpstr>Changing Gender Roles.</vt:lpstr>
      <vt:lpstr>The Space Race</vt:lpstr>
      <vt:lpstr>The Space Race.</vt:lpstr>
      <vt:lpstr>The Space Race..</vt:lpstr>
      <vt:lpstr>Educational Changes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11</cp:revision>
  <dcterms:created xsi:type="dcterms:W3CDTF">2011-01-17T01:16:36Z</dcterms:created>
  <dcterms:modified xsi:type="dcterms:W3CDTF">2011-03-06T22:47:40Z</dcterms:modified>
</cp:coreProperties>
</file>