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08985-89F3-4056-9FEB-B6E46E78AB1B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DFD5C9-C9BD-4389-9099-F7978FD72D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Standards 9.1, 9.3, 9.5, 9.6, and 9.9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WWII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 World War II</a:t>
            </a:r>
          </a:p>
          <a:p>
            <a:pPr lvl="1"/>
            <a:r>
              <a:rPr lang="en-US" dirty="0" smtClean="0"/>
              <a:t>Germany divided into four zones by the Allies</a:t>
            </a:r>
          </a:p>
          <a:p>
            <a:pPr lvl="1"/>
            <a:r>
              <a:rPr lang="en-US" dirty="0" smtClean="0"/>
              <a:t>Each of the Allies controls one zone</a:t>
            </a:r>
          </a:p>
          <a:p>
            <a:pPr lvl="1"/>
            <a:r>
              <a:rPr lang="en-US" dirty="0" smtClean="0"/>
              <a:t>Berlin</a:t>
            </a:r>
          </a:p>
          <a:p>
            <a:pPr lvl="2"/>
            <a:r>
              <a:rPr lang="en-US" dirty="0" smtClean="0"/>
              <a:t>Surrounded by the Soviet Union’s zone and was divided also into four sections</a:t>
            </a:r>
          </a:p>
          <a:p>
            <a:pPr lvl="2"/>
            <a:r>
              <a:rPr lang="en-US" dirty="0" smtClean="0"/>
              <a:t>Zones controlled by Britain, US, France, and Soviet Union</a:t>
            </a:r>
            <a:endParaRPr lang="en-US" dirty="0"/>
          </a:p>
        </p:txBody>
      </p:sp>
      <p:pic>
        <p:nvPicPr>
          <p:cNvPr id="5" name="Content Placeholder 4" descr="410_Berlin-zo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133600"/>
            <a:ext cx="4569599" cy="3499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Blockade and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France, US, and Britain join their zones together</a:t>
            </a:r>
          </a:p>
          <a:p>
            <a:pPr lvl="1"/>
            <a:r>
              <a:rPr lang="en-US" dirty="0" smtClean="0"/>
              <a:t>Soviet Union views this as a threat</a:t>
            </a:r>
          </a:p>
          <a:p>
            <a:pPr lvl="2"/>
            <a:r>
              <a:rPr lang="en-US" dirty="0" smtClean="0"/>
              <a:t>Sets up the Berlin Blockade between Berlin and West Germany</a:t>
            </a:r>
          </a:p>
          <a:p>
            <a:pPr lvl="2"/>
            <a:r>
              <a:rPr lang="en-US" dirty="0" smtClean="0"/>
              <a:t>Blockade</a:t>
            </a:r>
          </a:p>
          <a:p>
            <a:pPr lvl="3"/>
            <a:r>
              <a:rPr lang="en-US" dirty="0" smtClean="0"/>
              <a:t>Isolation of an area, often by force, in order to prevent the entrance and exit of traffic and trade</a:t>
            </a:r>
            <a:endParaRPr lang="en-US" dirty="0"/>
          </a:p>
        </p:txBody>
      </p:sp>
      <p:pic>
        <p:nvPicPr>
          <p:cNvPr id="5" name="Content Placeholder 4" descr="templeho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44816"/>
            <a:ext cx="4381500" cy="4173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Blockade and Airlift.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US and Britain supply Berlin with food and other supplies</a:t>
            </a:r>
          </a:p>
          <a:p>
            <a:pPr lvl="2"/>
            <a:r>
              <a:rPr lang="en-US" dirty="0" smtClean="0"/>
              <a:t>Did this by military air transport and airlifting out West Berlin exports</a:t>
            </a:r>
          </a:p>
          <a:p>
            <a:pPr lvl="2"/>
            <a:r>
              <a:rPr lang="en-US" dirty="0" smtClean="0"/>
              <a:t>Showed the Soviet Union that the US would not give up on Berlin</a:t>
            </a:r>
            <a:endParaRPr lang="en-US" dirty="0"/>
          </a:p>
        </p:txBody>
      </p:sp>
      <p:pic>
        <p:nvPicPr>
          <p:cNvPr id="5" name="Content Placeholder 4" descr="08-mit-dem-letzten-flug-endet-am-12-05-1949-die-berliner-blockade,property=pos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7498" y="1920875"/>
            <a:ext cx="370000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Fleeing Communism</a:t>
            </a:r>
          </a:p>
          <a:p>
            <a:pPr lvl="1"/>
            <a:r>
              <a:rPr lang="en-US" dirty="0" smtClean="0"/>
              <a:t>People were fleeing Communist controlled East Germany through the streets of Berlin</a:t>
            </a:r>
          </a:p>
          <a:p>
            <a:pPr lvl="1"/>
            <a:r>
              <a:rPr lang="en-US" dirty="0" smtClean="0"/>
              <a:t>Border was still open at this point</a:t>
            </a:r>
          </a:p>
          <a:p>
            <a:pPr lvl="1"/>
            <a:r>
              <a:rPr lang="en-US" dirty="0" smtClean="0"/>
              <a:t>To stop the defections the Communist build a wall to divide Berlin</a:t>
            </a:r>
          </a:p>
          <a:p>
            <a:pPr lvl="2"/>
            <a:r>
              <a:rPr lang="en-US" dirty="0" smtClean="0"/>
              <a:t>Berlin Wall</a:t>
            </a:r>
          </a:p>
          <a:p>
            <a:pPr lvl="3"/>
            <a:r>
              <a:rPr lang="en-US" dirty="0" smtClean="0"/>
              <a:t>Physical barrier that isolated West Berlin from the rest of Germany</a:t>
            </a:r>
            <a:endParaRPr lang="en-US" dirty="0"/>
          </a:p>
        </p:txBody>
      </p:sp>
      <p:pic>
        <p:nvPicPr>
          <p:cNvPr id="5" name="Content Placeholder 4" descr="uebersicht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5492"/>
            <a:ext cx="4038600" cy="3024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82035178_a63a4d1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6" name="Picture 5" descr="remains-of-berlin-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2933700"/>
            <a:ext cx="5238750" cy="3924300"/>
          </a:xfrm>
          <a:prstGeom prst="rect">
            <a:avLst/>
          </a:prstGeom>
        </p:spPr>
      </p:pic>
      <p:pic>
        <p:nvPicPr>
          <p:cNvPr id="7" name="Picture 6" descr="two-germany-the_building-berlin-wall-1961-cold-war-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0"/>
            <a:ext cx="3238500" cy="3571875"/>
          </a:xfrm>
          <a:prstGeom prst="rect">
            <a:avLst/>
          </a:prstGeom>
        </p:spPr>
      </p:pic>
      <p:pic>
        <p:nvPicPr>
          <p:cNvPr id="8" name="Picture 7" descr="coldwa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34861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Atomic Weapons</a:t>
            </a:r>
          </a:p>
          <a:p>
            <a:pPr lvl="1"/>
            <a:r>
              <a:rPr lang="en-US" dirty="0" smtClean="0"/>
              <a:t>Scientists had hoped that the Atomic Bomb would force the hand of diplomacy because of its horrific potential</a:t>
            </a:r>
          </a:p>
          <a:p>
            <a:pPr lvl="1"/>
            <a:r>
              <a:rPr lang="en-US" dirty="0" smtClean="0"/>
              <a:t>Instead a struggle between the two world superpowers begins</a:t>
            </a:r>
            <a:endParaRPr lang="en-US" dirty="0"/>
          </a:p>
        </p:txBody>
      </p:sp>
      <p:pic>
        <p:nvPicPr>
          <p:cNvPr id="5" name="Content Placeholder 4" descr="missile-200_tcm18-714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28800"/>
            <a:ext cx="4310062" cy="3467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Mao Zedong</a:t>
            </a:r>
          </a:p>
          <a:p>
            <a:pPr lvl="1"/>
            <a:r>
              <a:rPr lang="en-US" dirty="0" smtClean="0"/>
              <a:t>Leads a Communist take over in China</a:t>
            </a:r>
          </a:p>
          <a:p>
            <a:r>
              <a:rPr lang="en-US" dirty="0" smtClean="0"/>
              <a:t>Domino Theory</a:t>
            </a:r>
          </a:p>
          <a:p>
            <a:pPr lvl="1"/>
            <a:r>
              <a:rPr lang="en-US" dirty="0" smtClean="0"/>
              <a:t>US believes that if one country, such as China, becomes Communist then more countries will follow</a:t>
            </a:r>
          </a:p>
          <a:p>
            <a:pPr lvl="1"/>
            <a:r>
              <a:rPr lang="en-US" dirty="0" smtClean="0"/>
              <a:t>To stop the dominos from falling the US fights two wars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Korean War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Vietnam War</a:t>
            </a:r>
            <a:endParaRPr lang="en-US" dirty="0"/>
          </a:p>
        </p:txBody>
      </p:sp>
      <p:pic>
        <p:nvPicPr>
          <p:cNvPr id="5" name="Content Placeholder 4" descr="mao-zedo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24000"/>
            <a:ext cx="3748167" cy="4884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</a:p>
          <a:p>
            <a:pPr lvl="1"/>
            <a:r>
              <a:rPr lang="en-US" dirty="0" smtClean="0"/>
              <a:t>Japan controlled Korea during World War II</a:t>
            </a:r>
          </a:p>
          <a:p>
            <a:pPr lvl="1"/>
            <a:r>
              <a:rPr lang="en-US" dirty="0" smtClean="0"/>
              <a:t>Soviet Union and US take control of Korea post WWII</a:t>
            </a:r>
          </a:p>
          <a:p>
            <a:pPr lvl="2"/>
            <a:r>
              <a:rPr lang="en-US" dirty="0" smtClean="0"/>
              <a:t>Korea split into two along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2"/>
            <a:r>
              <a:rPr lang="en-US" dirty="0" smtClean="0"/>
              <a:t>Divided the country into Communist North and Democratic South</a:t>
            </a:r>
            <a:endParaRPr lang="en-US" dirty="0"/>
          </a:p>
        </p:txBody>
      </p:sp>
      <p:pic>
        <p:nvPicPr>
          <p:cNvPr id="5" name="Content Placeholder 4" descr="korean_war_ha-sn-98-07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0363" y="1981200"/>
            <a:ext cx="4343208" cy="3374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 invades South</a:t>
            </a:r>
          </a:p>
          <a:p>
            <a:pPr lvl="1"/>
            <a:r>
              <a:rPr lang="en-US" dirty="0" smtClean="0"/>
              <a:t>1950</a:t>
            </a:r>
          </a:p>
          <a:p>
            <a:pPr lvl="1"/>
            <a:r>
              <a:rPr lang="en-US" dirty="0" smtClean="0"/>
              <a:t>US backs South Korea</a:t>
            </a:r>
          </a:p>
          <a:p>
            <a:pPr lvl="1"/>
            <a:r>
              <a:rPr lang="en-US" dirty="0" smtClean="0"/>
              <a:t>Soviet Union and China back North Korea</a:t>
            </a:r>
          </a:p>
        </p:txBody>
      </p:sp>
      <p:pic>
        <p:nvPicPr>
          <p:cNvPr id="7" name="Content Placeholder 6" descr="h97032-v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4837" y="1112837"/>
            <a:ext cx="4145763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Mobile Warfare</a:t>
            </a:r>
          </a:p>
          <a:p>
            <a:pPr lvl="1"/>
            <a:r>
              <a:rPr lang="en-US" dirty="0" smtClean="0"/>
              <a:t>North Korea almost forces the US off of the peninsula</a:t>
            </a:r>
          </a:p>
          <a:p>
            <a:pPr lvl="1"/>
            <a:r>
              <a:rPr lang="en-US" dirty="0" smtClean="0"/>
              <a:t>Douglas MacArthur leads the US</a:t>
            </a:r>
          </a:p>
          <a:p>
            <a:pPr lvl="1"/>
            <a:r>
              <a:rPr lang="en-US" dirty="0" smtClean="0"/>
              <a:t>Pushes the Communist all the way back to China</a:t>
            </a:r>
          </a:p>
          <a:p>
            <a:pPr lvl="2"/>
            <a:r>
              <a:rPr lang="en-US" dirty="0" smtClean="0"/>
              <a:t>Wants to use the atomic bomb against China</a:t>
            </a:r>
          </a:p>
          <a:p>
            <a:pPr lvl="2"/>
            <a:r>
              <a:rPr lang="en-US" dirty="0" smtClean="0"/>
              <a:t>Relieved of his command by President Truman</a:t>
            </a:r>
          </a:p>
          <a:p>
            <a:pPr lvl="2"/>
            <a:r>
              <a:rPr lang="en-US" dirty="0" smtClean="0"/>
              <a:t>China comes to the aid of North Korea</a:t>
            </a:r>
            <a:endParaRPr lang="en-US" dirty="0"/>
          </a:p>
        </p:txBody>
      </p:sp>
      <p:pic>
        <p:nvPicPr>
          <p:cNvPr id="5" name="Content Placeholder 4" descr="korean_w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28800"/>
            <a:ext cx="4289404" cy="4347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 of World War II</a:t>
            </a:r>
          </a:p>
          <a:p>
            <a:pPr lvl="1"/>
            <a:r>
              <a:rPr lang="en-US" dirty="0" smtClean="0"/>
              <a:t>Economies of most European countries in ruin</a:t>
            </a:r>
          </a:p>
          <a:p>
            <a:pPr lvl="1"/>
            <a:r>
              <a:rPr lang="en-US" dirty="0" smtClean="0"/>
              <a:t>Disagreement between Allied nations over Communist Expansion</a:t>
            </a:r>
            <a:endParaRPr lang="en-US" dirty="0"/>
          </a:p>
        </p:txBody>
      </p:sp>
      <p:pic>
        <p:nvPicPr>
          <p:cNvPr id="5" name="Content Placeholder 4" descr="Cold-War-Flag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6000"/>
            <a:ext cx="4038600" cy="216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Trench Warfare</a:t>
            </a:r>
          </a:p>
          <a:p>
            <a:pPr lvl="1"/>
            <a:r>
              <a:rPr lang="en-US" dirty="0" smtClean="0"/>
              <a:t>China pushes the US back to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/>
            <a:r>
              <a:rPr lang="en-US" dirty="0" smtClean="0"/>
              <a:t>Trench Warfare develops</a:t>
            </a:r>
          </a:p>
          <a:p>
            <a:pPr lvl="1"/>
            <a:r>
              <a:rPr lang="en-US" dirty="0" smtClean="0"/>
              <a:t>Stalemate</a:t>
            </a:r>
          </a:p>
          <a:p>
            <a:r>
              <a:rPr lang="en-US" dirty="0" smtClean="0"/>
              <a:t>War lasts three years</a:t>
            </a:r>
          </a:p>
          <a:p>
            <a:pPr lvl="1"/>
            <a:r>
              <a:rPr lang="en-US" dirty="0" smtClean="0"/>
              <a:t>Ends in a stalemate with neither side gaining territory</a:t>
            </a:r>
          </a:p>
          <a:p>
            <a:pPr lvl="1"/>
            <a:r>
              <a:rPr lang="en-US" dirty="0" smtClean="0"/>
              <a:t>Peace treaty was never signed to end the war</a:t>
            </a:r>
            <a:endParaRPr lang="en-US" dirty="0"/>
          </a:p>
        </p:txBody>
      </p:sp>
      <p:pic>
        <p:nvPicPr>
          <p:cNvPr id="5" name="Content Placeholder 4" descr="i90128-1564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9013"/>
            <a:ext cx="4038600" cy="3237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Joseph McCarthy</a:t>
            </a:r>
          </a:p>
          <a:p>
            <a:pPr lvl="1"/>
            <a:r>
              <a:rPr lang="en-US" dirty="0" smtClean="0"/>
              <a:t>Crusade against suspected Communists led by McCarthy</a:t>
            </a:r>
          </a:p>
          <a:p>
            <a:pPr lvl="1"/>
            <a:r>
              <a:rPr lang="en-US" dirty="0" smtClean="0"/>
              <a:t>House Un-American Activities Committee (HUAC)</a:t>
            </a:r>
          </a:p>
          <a:p>
            <a:pPr lvl="2"/>
            <a:r>
              <a:rPr lang="en-US" dirty="0" smtClean="0"/>
              <a:t>Used to accuse individuals of all professions of Communist affiliation</a:t>
            </a:r>
          </a:p>
          <a:p>
            <a:pPr lvl="3"/>
            <a:r>
              <a:rPr lang="en-US" dirty="0" smtClean="0"/>
              <a:t>Accuses </a:t>
            </a:r>
            <a:r>
              <a:rPr lang="en-US" dirty="0" err="1" smtClean="0"/>
              <a:t>politicans</a:t>
            </a:r>
            <a:r>
              <a:rPr lang="en-US" dirty="0" smtClean="0"/>
              <a:t> and movie stars</a:t>
            </a:r>
          </a:p>
          <a:p>
            <a:pPr lvl="3"/>
            <a:r>
              <a:rPr lang="en-US" dirty="0" smtClean="0"/>
              <a:t>Many entertainers blacklisted because of McCarthyism</a:t>
            </a:r>
            <a:endParaRPr lang="en-US" dirty="0"/>
          </a:p>
        </p:txBody>
      </p:sp>
      <p:pic>
        <p:nvPicPr>
          <p:cNvPr id="5" name="Content Placeholder 4" descr="mccarthy-and-coh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2668"/>
            <a:ext cx="4038600" cy="3050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Fidel Castro</a:t>
            </a:r>
          </a:p>
          <a:p>
            <a:pPr lvl="1"/>
            <a:r>
              <a:rPr lang="en-US" dirty="0" smtClean="0"/>
              <a:t>Overthrows the government in Cuba in 1959</a:t>
            </a:r>
          </a:p>
          <a:p>
            <a:pPr lvl="1"/>
            <a:r>
              <a:rPr lang="en-US" dirty="0" smtClean="0"/>
              <a:t>Castro turns to Communism in Cuba</a:t>
            </a:r>
          </a:p>
          <a:p>
            <a:pPr lvl="2"/>
            <a:r>
              <a:rPr lang="en-US" dirty="0" smtClean="0"/>
              <a:t>Becomes the first Soviet backed country in the Western Hemisphere</a:t>
            </a:r>
            <a:endParaRPr lang="en-US" dirty="0"/>
          </a:p>
        </p:txBody>
      </p:sp>
      <p:pic>
        <p:nvPicPr>
          <p:cNvPr id="5" name="Content Placeholder 4" descr="article-0-022402DA0000044D-203_468x4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16997"/>
            <a:ext cx="4038600" cy="3641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Invasion</a:t>
            </a:r>
          </a:p>
          <a:p>
            <a:pPr lvl="1"/>
            <a:r>
              <a:rPr lang="en-US" dirty="0" smtClean="0"/>
              <a:t>US sponsors an invasion of Cuba by Cubans who had fled the country and living in the US</a:t>
            </a:r>
          </a:p>
          <a:p>
            <a:pPr lvl="1"/>
            <a:r>
              <a:rPr lang="en-US" dirty="0" smtClean="0"/>
              <a:t>Invaded at the Bay of Pigs</a:t>
            </a:r>
          </a:p>
          <a:p>
            <a:pPr lvl="2"/>
            <a:r>
              <a:rPr lang="en-US" dirty="0" smtClean="0"/>
              <a:t>Failed and was an embarrassment for President John F. Kennedy</a:t>
            </a:r>
            <a:endParaRPr lang="en-US" dirty="0"/>
          </a:p>
        </p:txBody>
      </p:sp>
      <p:pic>
        <p:nvPicPr>
          <p:cNvPr id="5" name="Content Placeholder 4" descr="028FidelCastroMOS_468x4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57351"/>
            <a:ext cx="4038600" cy="3960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Soviets have no missiles that can reach the US</a:t>
            </a:r>
          </a:p>
          <a:p>
            <a:pPr lvl="1"/>
            <a:r>
              <a:rPr lang="en-US" dirty="0" smtClean="0"/>
              <a:t>Soviets install missiles on Cuba that can reach the US</a:t>
            </a:r>
          </a:p>
          <a:p>
            <a:pPr lvl="1"/>
            <a:r>
              <a:rPr lang="en-US" dirty="0" smtClean="0"/>
              <a:t>US responds with a naval blockade of Cuba</a:t>
            </a:r>
          </a:p>
          <a:p>
            <a:pPr lvl="2"/>
            <a:r>
              <a:rPr lang="en-US" dirty="0" smtClean="0"/>
              <a:t>US and Soviet Union almost go to war</a:t>
            </a:r>
          </a:p>
          <a:p>
            <a:pPr lvl="2"/>
            <a:r>
              <a:rPr lang="en-US" dirty="0" smtClean="0"/>
              <a:t>After tense negotiations Soviets removed missiles and the US Navy withdraws</a:t>
            </a:r>
          </a:p>
          <a:p>
            <a:pPr lvl="3"/>
            <a:r>
              <a:rPr lang="en-US" dirty="0" smtClean="0"/>
              <a:t>Fear of nuclear attack always present</a:t>
            </a:r>
            <a:endParaRPr lang="en-US" dirty="0"/>
          </a:p>
        </p:txBody>
      </p:sp>
      <p:pic>
        <p:nvPicPr>
          <p:cNvPr id="5" name="Content Placeholder 4" descr="missileshiel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81497"/>
            <a:ext cx="4038600" cy="2712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Struggle for power</a:t>
            </a:r>
          </a:p>
          <a:p>
            <a:pPr lvl="1"/>
            <a:r>
              <a:rPr lang="en-US" dirty="0" smtClean="0"/>
              <a:t>United States vs. the Soviet Union</a:t>
            </a:r>
          </a:p>
          <a:p>
            <a:pPr lvl="2"/>
            <a:r>
              <a:rPr lang="en-US" dirty="0" smtClean="0"/>
              <a:t>1945-1991</a:t>
            </a:r>
          </a:p>
          <a:p>
            <a:pPr lvl="2"/>
            <a:r>
              <a:rPr lang="en-US" dirty="0" smtClean="0"/>
              <a:t>“Cold”</a:t>
            </a:r>
          </a:p>
          <a:p>
            <a:pPr lvl="3"/>
            <a:r>
              <a:rPr lang="en-US" dirty="0" smtClean="0"/>
              <a:t>Instead of direct warfare the US and the Soviet Union funded armed conflicts around the world between Communist and non-Communist governments</a:t>
            </a:r>
          </a:p>
          <a:p>
            <a:pPr lvl="3"/>
            <a:r>
              <a:rPr lang="en-US" dirty="0" smtClean="0"/>
              <a:t>Democracy vs. Communism</a:t>
            </a:r>
            <a:endParaRPr lang="en-US" dirty="0"/>
          </a:p>
        </p:txBody>
      </p:sp>
      <p:pic>
        <p:nvPicPr>
          <p:cNvPr id="5" name="Content Placeholder 4" descr="somewhe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4309"/>
            <a:ext cx="4038600" cy="2827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Soviet Union on the move</a:t>
            </a:r>
          </a:p>
          <a:p>
            <a:pPr lvl="1"/>
            <a:r>
              <a:rPr lang="en-US" dirty="0" smtClean="0"/>
              <a:t>Estonia, Latvia, and Lithuania annexed by Soviet Union</a:t>
            </a:r>
          </a:p>
          <a:p>
            <a:pPr lvl="1"/>
            <a:r>
              <a:rPr lang="en-US" dirty="0" smtClean="0"/>
              <a:t>Poland, Romania, Bulgaria Yugoslavia, Hungary, Czechoslovakia, and Albania become Soviet satellites</a:t>
            </a:r>
          </a:p>
          <a:p>
            <a:pPr lvl="1"/>
            <a:r>
              <a:rPr lang="en-US" dirty="0" smtClean="0"/>
              <a:t>US fears further Soviet expansion</a:t>
            </a:r>
            <a:endParaRPr lang="en-US" dirty="0"/>
          </a:p>
        </p:txBody>
      </p:sp>
      <p:pic>
        <p:nvPicPr>
          <p:cNvPr id="5" name="Content Placeholder 4" descr="574px-Iron_Curtain_Final_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7052"/>
            <a:ext cx="4038600" cy="4221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Democracy.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Iron Curtain</a:t>
            </a:r>
          </a:p>
          <a:p>
            <a:pPr lvl="1"/>
            <a:r>
              <a:rPr lang="en-US" dirty="0" smtClean="0"/>
              <a:t>Symbolic of the political division between Western and Easter Europe</a:t>
            </a:r>
          </a:p>
          <a:p>
            <a:pPr lvl="1"/>
            <a:r>
              <a:rPr lang="en-US" dirty="0" smtClean="0"/>
              <a:t>Winston Churchill warns that an iron curtain has extended across the continent</a:t>
            </a:r>
          </a:p>
          <a:p>
            <a:pPr lvl="2"/>
            <a:r>
              <a:rPr lang="en-US" dirty="0" smtClean="0"/>
              <a:t>Was referring to the spread of Communism</a:t>
            </a:r>
            <a:endParaRPr lang="en-US" dirty="0"/>
          </a:p>
        </p:txBody>
      </p:sp>
      <p:pic>
        <p:nvPicPr>
          <p:cNvPr id="5" name="Content Placeholder 4" descr="communis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Democracy..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Iron Curtain</a:t>
            </a:r>
          </a:p>
          <a:p>
            <a:pPr lvl="1"/>
            <a:r>
              <a:rPr lang="en-US" dirty="0" smtClean="0"/>
              <a:t>Policy of Containment</a:t>
            </a:r>
          </a:p>
          <a:p>
            <a:pPr lvl="2"/>
            <a:r>
              <a:rPr lang="en-US" dirty="0" smtClean="0"/>
              <a:t>George F Kennan</a:t>
            </a:r>
          </a:p>
          <a:p>
            <a:pPr lvl="2"/>
            <a:r>
              <a:rPr lang="en-US" dirty="0" smtClean="0"/>
              <a:t>Provide economic support and military aid to vulnerable countries to prevent the spread of Communism</a:t>
            </a:r>
          </a:p>
          <a:p>
            <a:pPr lvl="3"/>
            <a:r>
              <a:rPr lang="en-US" dirty="0" smtClean="0"/>
              <a:t>Becomes known as the Truman Doctrine</a:t>
            </a:r>
            <a:endParaRPr lang="en-US" dirty="0"/>
          </a:p>
        </p:txBody>
      </p:sp>
      <p:pic>
        <p:nvPicPr>
          <p:cNvPr id="5" name="Content Placeholder 4" descr="200px-Harry-trum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057400"/>
            <a:ext cx="3390900" cy="423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Secretary of State George Marshall</a:t>
            </a:r>
          </a:p>
          <a:p>
            <a:pPr lvl="1"/>
            <a:r>
              <a:rPr lang="en-US" dirty="0" smtClean="0"/>
              <a:t>Proposed a relief plan to provide funds to Western European countries</a:t>
            </a:r>
          </a:p>
          <a:p>
            <a:pPr lvl="1"/>
            <a:r>
              <a:rPr lang="en-US" dirty="0" smtClean="0"/>
              <a:t>These funds were to be used to buy supplies with which to rebuild their economies</a:t>
            </a:r>
          </a:p>
          <a:p>
            <a:pPr lvl="1"/>
            <a:r>
              <a:rPr lang="en-US" dirty="0" smtClean="0"/>
              <a:t>Allowed Western Europe to rebuild itself and helped stop the spread of Communism</a:t>
            </a:r>
            <a:endParaRPr lang="en-US" dirty="0"/>
          </a:p>
        </p:txBody>
      </p:sp>
      <p:pic>
        <p:nvPicPr>
          <p:cNvPr id="5" name="Content Placeholder 4" descr="Marshall_Pla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261394"/>
            <a:ext cx="3810000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NATO</a:t>
            </a:r>
          </a:p>
          <a:p>
            <a:pPr lvl="1"/>
            <a:r>
              <a:rPr lang="en-US" dirty="0" smtClean="0"/>
              <a:t>Created in 1949 in response to fear that the Soviet Union would attack Western Europe</a:t>
            </a:r>
          </a:p>
          <a:p>
            <a:pPr lvl="1"/>
            <a:r>
              <a:rPr lang="en-US" dirty="0" smtClean="0"/>
              <a:t>12 members join</a:t>
            </a:r>
          </a:p>
          <a:p>
            <a:pPr lvl="2"/>
            <a:r>
              <a:rPr lang="en-US" dirty="0" smtClean="0"/>
              <a:t>US, France, Britain, Belgium</a:t>
            </a:r>
          </a:p>
          <a:p>
            <a:pPr lvl="2"/>
            <a:r>
              <a:rPr lang="en-US" dirty="0" smtClean="0"/>
              <a:t>Defensive Alliance</a:t>
            </a:r>
          </a:p>
        </p:txBody>
      </p:sp>
      <p:pic>
        <p:nvPicPr>
          <p:cNvPr id="5" name="Content Placeholder 4" descr="nato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3048000"/>
            <a:ext cx="4691771" cy="2314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Warsaw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1955</a:t>
            </a:r>
          </a:p>
          <a:p>
            <a:pPr lvl="1"/>
            <a:r>
              <a:rPr lang="en-US" dirty="0" smtClean="0"/>
              <a:t>Created in response to NATO</a:t>
            </a:r>
          </a:p>
          <a:p>
            <a:pPr lvl="1"/>
            <a:r>
              <a:rPr lang="en-US" dirty="0" smtClean="0"/>
              <a:t>Mutual defense agreement among Communist countries in Eastern Europe</a:t>
            </a:r>
            <a:endParaRPr lang="en-US" dirty="0"/>
          </a:p>
        </p:txBody>
      </p:sp>
      <p:pic>
        <p:nvPicPr>
          <p:cNvPr id="5" name="Content Placeholder 4" descr="20080121134745!Map_of_Warsaw_Pact_countries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981200" y="4038600"/>
            <a:ext cx="58674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852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The Cold War</vt:lpstr>
      <vt:lpstr>Communist Expansion</vt:lpstr>
      <vt:lpstr>Cold War</vt:lpstr>
      <vt:lpstr>Promoting Democracy</vt:lpstr>
      <vt:lpstr>Promoting Democracy.</vt:lpstr>
      <vt:lpstr>Promoting Democracy..</vt:lpstr>
      <vt:lpstr>The Marshall Plan</vt:lpstr>
      <vt:lpstr>North Atlantic Treaty Organization</vt:lpstr>
      <vt:lpstr>The Warsaw Pact</vt:lpstr>
      <vt:lpstr>Post WWII Germany</vt:lpstr>
      <vt:lpstr>Berlin Blockade and Airlift</vt:lpstr>
      <vt:lpstr>Berlin Blockade and Airlift.</vt:lpstr>
      <vt:lpstr>Berlin Wall</vt:lpstr>
      <vt:lpstr>Slide 14</vt:lpstr>
      <vt:lpstr>Arms Race</vt:lpstr>
      <vt:lpstr>Arms Race.</vt:lpstr>
      <vt:lpstr>Korean War</vt:lpstr>
      <vt:lpstr>Korean War.</vt:lpstr>
      <vt:lpstr>Korean War..</vt:lpstr>
      <vt:lpstr>Korean War…</vt:lpstr>
      <vt:lpstr>McCarthyism</vt:lpstr>
      <vt:lpstr>Cuba</vt:lpstr>
      <vt:lpstr>Bay of Pigs</vt:lpstr>
      <vt:lpstr>Cuban Missile Crisis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2011-01-17T01:17:44Z</dcterms:created>
  <dcterms:modified xsi:type="dcterms:W3CDTF">2011-02-12T21:12:30Z</dcterms:modified>
</cp:coreProperties>
</file>