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0" r:id="rId9"/>
    <p:sldId id="272" r:id="rId10"/>
    <p:sldId id="263" r:id="rId11"/>
    <p:sldId id="271" r:id="rId12"/>
    <p:sldId id="264" r:id="rId13"/>
    <p:sldId id="265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9BD8-6140-459D-8EBD-5EAE80CF647A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F4BD-B3BF-4492-A1FE-19DBB84F6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9BD8-6140-459D-8EBD-5EAE80CF647A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F4BD-B3BF-4492-A1FE-19DBB84F6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9BD8-6140-459D-8EBD-5EAE80CF647A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F4BD-B3BF-4492-A1FE-19DBB84F6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9BD8-6140-459D-8EBD-5EAE80CF647A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F4BD-B3BF-4492-A1FE-19DBB84F6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9BD8-6140-459D-8EBD-5EAE80CF647A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F4BD-B3BF-4492-A1FE-19DBB84F6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9BD8-6140-459D-8EBD-5EAE80CF647A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F4BD-B3BF-4492-A1FE-19DBB84F6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9BD8-6140-459D-8EBD-5EAE80CF647A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F4BD-B3BF-4492-A1FE-19DBB84F6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9BD8-6140-459D-8EBD-5EAE80CF647A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F4BD-B3BF-4492-A1FE-19DBB84F6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9BD8-6140-459D-8EBD-5EAE80CF647A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F4BD-B3BF-4492-A1FE-19DBB84F6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9BD8-6140-459D-8EBD-5EAE80CF647A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F4BD-B3BF-4492-A1FE-19DBB84F6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9BD8-6140-459D-8EBD-5EAE80CF647A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B0F4BD-B3BF-4492-A1FE-19DBB84F68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9E9BD8-6140-459D-8EBD-5EAE80CF647A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0F4BD-B3BF-4492-A1FE-19DBB84F680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Great Depression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State Standards 8.2 and 8.4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Bonus Army</a:t>
            </a:r>
          </a:p>
          <a:p>
            <a:pPr lvl="1"/>
            <a:r>
              <a:rPr lang="en-US" dirty="0" smtClean="0"/>
              <a:t>Made up of unemployed World War I veterans</a:t>
            </a:r>
          </a:p>
          <a:p>
            <a:pPr lvl="1"/>
            <a:r>
              <a:rPr lang="en-US" dirty="0" smtClean="0"/>
              <a:t>In 1932 they marched on Washington D.C. and occupied empty buildings in the city</a:t>
            </a:r>
          </a:p>
          <a:p>
            <a:pPr lvl="1"/>
            <a:r>
              <a:rPr lang="en-US" dirty="0" smtClean="0"/>
              <a:t>Protesting the government’s inability to pay them their bonus money</a:t>
            </a:r>
          </a:p>
          <a:p>
            <a:pPr lvl="2"/>
            <a:r>
              <a:rPr lang="en-US" dirty="0" smtClean="0"/>
              <a:t>Veterans wanted their money sooner than the pay date</a:t>
            </a:r>
            <a:endParaRPr lang="en-US" dirty="0"/>
          </a:p>
        </p:txBody>
      </p:sp>
      <p:pic>
        <p:nvPicPr>
          <p:cNvPr id="5" name="Content Placeholder 4" descr="at0058g_2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143000"/>
            <a:ext cx="4169432" cy="522481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0058f2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7696200" cy="62411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Army.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End of the army</a:t>
            </a:r>
          </a:p>
          <a:p>
            <a:pPr lvl="1"/>
            <a:r>
              <a:rPr lang="en-US" dirty="0" smtClean="0"/>
              <a:t>Government cannot pay the money because it is dealing with the Great Depression</a:t>
            </a:r>
          </a:p>
          <a:p>
            <a:pPr lvl="1"/>
            <a:r>
              <a:rPr lang="en-US" dirty="0" smtClean="0"/>
              <a:t>Government orders US Army to deal with Bonus Army</a:t>
            </a:r>
          </a:p>
          <a:p>
            <a:pPr lvl="2"/>
            <a:r>
              <a:rPr lang="en-US" dirty="0" smtClean="0"/>
              <a:t>US Army storms the Bonus Army's buildings and shantytowns</a:t>
            </a:r>
          </a:p>
          <a:p>
            <a:pPr lvl="3"/>
            <a:r>
              <a:rPr lang="en-US" dirty="0" smtClean="0"/>
              <a:t>Results in casualties and the dispersal of the veterans</a:t>
            </a:r>
          </a:p>
          <a:p>
            <a:pPr lvl="1"/>
            <a:r>
              <a:rPr lang="en-US" dirty="0" smtClean="0"/>
              <a:t>Criticized for using excessive force against US Veterans</a:t>
            </a:r>
            <a:endParaRPr lang="en-US" dirty="0"/>
          </a:p>
        </p:txBody>
      </p:sp>
      <p:pic>
        <p:nvPicPr>
          <p:cNvPr id="5" name="Content Placeholder 4" descr="at0058f2b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35378" y="2133600"/>
            <a:ext cx="4505152" cy="363227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Revivalism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South in the 1920’s</a:t>
            </a:r>
          </a:p>
          <a:p>
            <a:pPr lvl="1"/>
            <a:r>
              <a:rPr lang="en-US" dirty="0" smtClean="0"/>
              <a:t>1925</a:t>
            </a:r>
          </a:p>
          <a:p>
            <a:pPr lvl="2"/>
            <a:r>
              <a:rPr lang="en-US" dirty="0" smtClean="0"/>
              <a:t>Tennessee prohibits teaching theories contrary to the Biblical concept of creation</a:t>
            </a:r>
          </a:p>
          <a:p>
            <a:pPr lvl="2"/>
            <a:r>
              <a:rPr lang="en-US" dirty="0" smtClean="0"/>
              <a:t>Aimed at Charles Darwin’s theory of evolution</a:t>
            </a:r>
          </a:p>
          <a:p>
            <a:pPr lvl="2"/>
            <a:endParaRPr lang="en-US" dirty="0"/>
          </a:p>
        </p:txBody>
      </p:sp>
      <p:pic>
        <p:nvPicPr>
          <p:cNvPr id="5" name="Content Placeholder 4" descr="Charles_Darwin_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1856" y="1920875"/>
            <a:ext cx="3451288" cy="44338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vs.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 Darwinism</a:t>
            </a:r>
          </a:p>
          <a:p>
            <a:pPr lvl="1"/>
            <a:r>
              <a:rPr lang="en-US" dirty="0" smtClean="0"/>
              <a:t>John Scopes, high school biology teacher, charged with teaching evolution</a:t>
            </a:r>
          </a:p>
          <a:p>
            <a:pPr lvl="1"/>
            <a:r>
              <a:rPr lang="en-US" dirty="0" smtClean="0"/>
              <a:t>Clarence Darrow, Scope’s lawyer argued that the Tennessee law violated the separation of church and state by taking a religious position</a:t>
            </a:r>
          </a:p>
          <a:p>
            <a:pPr lvl="1"/>
            <a:r>
              <a:rPr lang="en-US" dirty="0" smtClean="0"/>
              <a:t>William Jennings Bryan</a:t>
            </a:r>
          </a:p>
          <a:p>
            <a:pPr lvl="2"/>
            <a:r>
              <a:rPr lang="en-US" dirty="0" smtClean="0"/>
              <a:t>Argued against Darrow</a:t>
            </a:r>
          </a:p>
          <a:p>
            <a:pPr lvl="2"/>
            <a:r>
              <a:rPr lang="en-US" dirty="0" smtClean="0"/>
              <a:t>Bryan wins the trial</a:t>
            </a:r>
          </a:p>
          <a:p>
            <a:pPr lvl="2"/>
            <a:r>
              <a:rPr lang="en-US" dirty="0" smtClean="0"/>
              <a:t>Scopes eventually let off by the State Supreme Court because of a technicality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Hoover vs. Franklin D. Roosevelt</a:t>
            </a:r>
          </a:p>
          <a:p>
            <a:pPr lvl="1"/>
            <a:r>
              <a:rPr lang="en-US" dirty="0" smtClean="0"/>
              <a:t>Roosevelt blamed Hoover for the Great Depression</a:t>
            </a:r>
          </a:p>
          <a:p>
            <a:pPr lvl="1"/>
            <a:r>
              <a:rPr lang="en-US" dirty="0" smtClean="0"/>
              <a:t>Roosevelt wins a landslide victory</a:t>
            </a:r>
          </a:p>
          <a:p>
            <a:pPr lvl="2"/>
            <a:r>
              <a:rPr lang="en-US" dirty="0" smtClean="0"/>
              <a:t>Won by 20% of popular vote</a:t>
            </a:r>
          </a:p>
          <a:p>
            <a:pPr lvl="2"/>
            <a:r>
              <a:rPr lang="en-US" dirty="0" smtClean="0"/>
              <a:t>472 electoral votes to 59</a:t>
            </a:r>
          </a:p>
          <a:p>
            <a:r>
              <a:rPr lang="en-US" dirty="0" smtClean="0"/>
              <a:t>“This great Nation will endure as it has endured, will revive and will prosper.  So first of all, let me assert my firm belief that </a:t>
            </a:r>
            <a:r>
              <a:rPr lang="en-US" b="1" dirty="0" smtClean="0"/>
              <a:t>the only thing we have to fear is fear itself”</a:t>
            </a:r>
          </a:p>
        </p:txBody>
      </p:sp>
      <p:pic>
        <p:nvPicPr>
          <p:cNvPr id="5" name="Content Placeholder 4" descr="3272321734_18566e09f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600200"/>
            <a:ext cx="4154424" cy="460579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1932.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Roosevelt</a:t>
            </a:r>
          </a:p>
          <a:p>
            <a:pPr lvl="1"/>
            <a:r>
              <a:rPr lang="en-US" dirty="0" smtClean="0"/>
              <a:t>Vowed to “put people to work”</a:t>
            </a:r>
          </a:p>
          <a:p>
            <a:pPr lvl="1"/>
            <a:r>
              <a:rPr lang="en-US" dirty="0" smtClean="0"/>
              <a:t>Promised “strict supervision of all banks”</a:t>
            </a:r>
          </a:p>
          <a:p>
            <a:pPr lvl="2"/>
            <a:r>
              <a:rPr lang="en-US" dirty="0" smtClean="0"/>
              <a:t>Closed all banks nationwide for four days</a:t>
            </a:r>
          </a:p>
          <a:p>
            <a:pPr lvl="3"/>
            <a:r>
              <a:rPr lang="en-US" dirty="0" smtClean="0"/>
              <a:t>Only certain banks that passed qualifications were allowed to reopen</a:t>
            </a:r>
          </a:p>
          <a:p>
            <a:pPr lvl="3"/>
            <a:r>
              <a:rPr lang="en-US" dirty="0" smtClean="0"/>
              <a:t>Roosevelt told Americans that the new banks were “safer to keep your money in a reopened bank than under the mattress</a:t>
            </a:r>
          </a:p>
          <a:p>
            <a:pPr lvl="3"/>
            <a:r>
              <a:rPr lang="en-US" dirty="0" smtClean="0"/>
              <a:t>Roosevelt Promises a “New Deal” for American people</a:t>
            </a:r>
            <a:endParaRPr lang="en-US" dirty="0"/>
          </a:p>
        </p:txBody>
      </p:sp>
      <p:pic>
        <p:nvPicPr>
          <p:cNvPr id="5" name="Content Placeholder 4" descr="FDR1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1752600"/>
            <a:ext cx="3924300" cy="39243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Economic Downturns</a:t>
            </a:r>
          </a:p>
          <a:p>
            <a:pPr lvl="1"/>
            <a:r>
              <a:rPr lang="en-US" dirty="0" smtClean="0"/>
              <a:t>Occur when there is a shock to the economic system</a:t>
            </a:r>
          </a:p>
          <a:p>
            <a:pPr lvl="1"/>
            <a:r>
              <a:rPr lang="en-US" dirty="0" smtClean="0"/>
              <a:t>Aggregate Demand curve shifts left</a:t>
            </a:r>
          </a:p>
          <a:p>
            <a:pPr lvl="2"/>
            <a:r>
              <a:rPr lang="en-US" dirty="0" smtClean="0"/>
              <a:t>Consumers are not willing to buy as much at any given price</a:t>
            </a:r>
          </a:p>
          <a:p>
            <a:pPr lvl="3"/>
            <a:r>
              <a:rPr lang="en-US" dirty="0" smtClean="0"/>
              <a:t>In an individual market this would be easy to fix, simply lower prices to increase demand</a:t>
            </a:r>
          </a:p>
          <a:p>
            <a:pPr lvl="3"/>
            <a:r>
              <a:rPr lang="en-US" dirty="0" smtClean="0"/>
              <a:t>However, when demand falls for everything it is not easy for all producers to lower their prices</a:t>
            </a:r>
            <a:endParaRPr lang="en-US" dirty="0"/>
          </a:p>
        </p:txBody>
      </p:sp>
      <p:pic>
        <p:nvPicPr>
          <p:cNvPr id="5" name="Content Placeholder 4" descr="economic_cycle-720776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1141" y="1447800"/>
            <a:ext cx="4502859" cy="490956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Cycle.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Economic Downturns</a:t>
            </a:r>
          </a:p>
          <a:p>
            <a:pPr lvl="1"/>
            <a:r>
              <a:rPr lang="en-US" dirty="0" smtClean="0"/>
              <a:t>Since not as much is being sold producers look to lower their costs</a:t>
            </a:r>
          </a:p>
          <a:p>
            <a:pPr lvl="2"/>
            <a:r>
              <a:rPr lang="en-US" dirty="0" smtClean="0"/>
              <a:t>To do this they produce less</a:t>
            </a:r>
          </a:p>
          <a:p>
            <a:pPr lvl="3"/>
            <a:r>
              <a:rPr lang="en-US" dirty="0" smtClean="0"/>
              <a:t>This requires fewer workers (Unemployment increases)</a:t>
            </a:r>
          </a:p>
          <a:p>
            <a:pPr lvl="3"/>
            <a:r>
              <a:rPr lang="en-US" dirty="0" smtClean="0"/>
              <a:t>Also decreases the GDP (Gross Domestic Product)</a:t>
            </a:r>
            <a:endParaRPr lang="en-US" dirty="0"/>
          </a:p>
        </p:txBody>
      </p:sp>
      <p:pic>
        <p:nvPicPr>
          <p:cNvPr id="5" name="Content Placeholder 4" descr="downtur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Cycle..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GDP</a:t>
            </a:r>
          </a:p>
          <a:p>
            <a:pPr lvl="1"/>
            <a:r>
              <a:rPr lang="en-US" dirty="0" smtClean="0"/>
              <a:t>Gross Domestic Product</a:t>
            </a:r>
          </a:p>
          <a:p>
            <a:pPr lvl="1"/>
            <a:r>
              <a:rPr lang="en-US" dirty="0" smtClean="0"/>
              <a:t>The total market values of goods and services produced by workers and capital within a nation's borders during a given period</a:t>
            </a:r>
          </a:p>
          <a:p>
            <a:pPr lvl="1"/>
            <a:r>
              <a:rPr lang="en-US" dirty="0" smtClean="0"/>
              <a:t>If GDP declines for six months then there is a recession</a:t>
            </a:r>
          </a:p>
          <a:p>
            <a:pPr lvl="2"/>
            <a:r>
              <a:rPr lang="en-US" dirty="0" smtClean="0"/>
              <a:t>If a recession lasts for a while and the decrease in a GDP is enough then the downturn is called a depression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1932</a:t>
            </a:r>
          </a:p>
          <a:p>
            <a:pPr lvl="1"/>
            <a:r>
              <a:rPr lang="en-US" dirty="0" smtClean="0"/>
              <a:t>24% of all Americans are unemployed</a:t>
            </a:r>
          </a:p>
          <a:p>
            <a:pPr lvl="1"/>
            <a:r>
              <a:rPr lang="en-US" dirty="0" smtClean="0"/>
              <a:t>1930’s averaged an 18% unemployment rate</a:t>
            </a:r>
          </a:p>
          <a:p>
            <a:pPr lvl="1"/>
            <a:r>
              <a:rPr lang="en-US" dirty="0" smtClean="0"/>
              <a:t>People do whatever they have to do to survive</a:t>
            </a:r>
          </a:p>
          <a:p>
            <a:pPr lvl="2"/>
            <a:r>
              <a:rPr lang="en-US" dirty="0" smtClean="0"/>
              <a:t>Turn off electricity, live on eggs, sell apples on the street, lived with relatives, lived in shacks, lived in abandoned cars</a:t>
            </a:r>
          </a:p>
        </p:txBody>
      </p:sp>
      <p:pic>
        <p:nvPicPr>
          <p:cNvPr id="5" name="Content Placeholder 4" descr="LM1_E_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295400"/>
            <a:ext cx="4440293" cy="50126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Farmers</a:t>
            </a:r>
          </a:p>
          <a:p>
            <a:pPr lvl="1"/>
            <a:r>
              <a:rPr lang="en-US" dirty="0" smtClean="0"/>
              <a:t>Unable to make payments due on their buildings and equipment</a:t>
            </a:r>
          </a:p>
          <a:p>
            <a:pPr lvl="1"/>
            <a:r>
              <a:rPr lang="en-US" dirty="0" smtClean="0"/>
              <a:t>Default on loans and lose their land</a:t>
            </a:r>
          </a:p>
          <a:p>
            <a:pPr lvl="1"/>
            <a:r>
              <a:rPr lang="en-US" dirty="0" smtClean="0"/>
              <a:t>1929-2932</a:t>
            </a:r>
          </a:p>
          <a:p>
            <a:pPr lvl="2"/>
            <a:r>
              <a:rPr lang="en-US" dirty="0" smtClean="0"/>
              <a:t>¾ of rural banks close</a:t>
            </a:r>
          </a:p>
          <a:p>
            <a:pPr lvl="2"/>
            <a:r>
              <a:rPr lang="en-US" dirty="0" smtClean="0"/>
              <a:t>Leaves farmers with no way to borrow money</a:t>
            </a:r>
            <a:endParaRPr lang="en-US" dirty="0"/>
          </a:p>
        </p:txBody>
      </p:sp>
      <p:pic>
        <p:nvPicPr>
          <p:cNvPr id="5" name="Content Placeholder 4" descr="Dustbowlfarmers_l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1524000"/>
            <a:ext cx="4610100" cy="46544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Shantytowns</a:t>
            </a:r>
          </a:p>
          <a:p>
            <a:pPr lvl="1"/>
            <a:r>
              <a:rPr lang="en-US" dirty="0" smtClean="0"/>
              <a:t>Places where thousands of people lived in shacks and tents</a:t>
            </a:r>
          </a:p>
          <a:p>
            <a:pPr lvl="1"/>
            <a:r>
              <a:rPr lang="en-US" dirty="0" smtClean="0"/>
              <a:t>Many Americans blamed President Hoover for these conditions</a:t>
            </a:r>
          </a:p>
          <a:p>
            <a:pPr lvl="2"/>
            <a:r>
              <a:rPr lang="en-US" dirty="0" smtClean="0"/>
              <a:t>Shantytowns became known as “</a:t>
            </a:r>
            <a:r>
              <a:rPr lang="en-US" dirty="0" err="1" smtClean="0"/>
              <a:t>Hoovervilles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Content Placeholder 4" descr="untitled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828800"/>
            <a:ext cx="4399432" cy="34228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overville%5B1%5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33400"/>
            <a:ext cx="3895725" cy="2667000"/>
          </a:xfrm>
          <a:prstGeom prst="rect">
            <a:avLst/>
          </a:prstGeom>
        </p:spPr>
      </p:pic>
      <p:pic>
        <p:nvPicPr>
          <p:cNvPr id="6" name="Picture 5" descr="8a18471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027" y="3505200"/>
            <a:ext cx="4547973" cy="3028950"/>
          </a:xfrm>
          <a:prstGeom prst="rect">
            <a:avLst/>
          </a:prstGeom>
        </p:spPr>
      </p:pic>
      <p:pic>
        <p:nvPicPr>
          <p:cNvPr id="7" name="Picture 6" descr="great-depression-liv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447800"/>
            <a:ext cx="4667250" cy="3305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Breadlines</a:t>
            </a:r>
          </a:p>
          <a:p>
            <a:pPr lvl="1"/>
            <a:r>
              <a:rPr lang="en-US" dirty="0" smtClean="0"/>
              <a:t>Americans begin to rely on the government for food</a:t>
            </a:r>
          </a:p>
          <a:p>
            <a:pPr lvl="1"/>
            <a:r>
              <a:rPr lang="en-US" dirty="0" smtClean="0"/>
              <a:t>Breadlines develop</a:t>
            </a:r>
          </a:p>
          <a:p>
            <a:pPr lvl="2"/>
            <a:r>
              <a:rPr lang="en-US" dirty="0" smtClean="0"/>
              <a:t>Men would stand in lines for hours to be given bread with which to feed their families</a:t>
            </a:r>
            <a:endParaRPr lang="en-US" dirty="0"/>
          </a:p>
        </p:txBody>
      </p:sp>
      <p:pic>
        <p:nvPicPr>
          <p:cNvPr id="5" name="Content Placeholder 4" descr="bush-depression-bread-lin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1235242"/>
            <a:ext cx="4724400" cy="298383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654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The Great Depression</vt:lpstr>
      <vt:lpstr>Economic Cycle</vt:lpstr>
      <vt:lpstr>Economic Cycle.</vt:lpstr>
      <vt:lpstr>Economic Cycle..</vt:lpstr>
      <vt:lpstr>Effects</vt:lpstr>
      <vt:lpstr>Effects..</vt:lpstr>
      <vt:lpstr>Effects.</vt:lpstr>
      <vt:lpstr>Slide 8</vt:lpstr>
      <vt:lpstr>Effects..</vt:lpstr>
      <vt:lpstr>Bonus Army</vt:lpstr>
      <vt:lpstr>Slide 11</vt:lpstr>
      <vt:lpstr>Bonus Army.</vt:lpstr>
      <vt:lpstr>Religious Revivalism</vt:lpstr>
      <vt:lpstr>Creation vs. Evolution</vt:lpstr>
      <vt:lpstr>Election of 1932</vt:lpstr>
      <vt:lpstr>Election of 1932.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</cp:revision>
  <dcterms:created xsi:type="dcterms:W3CDTF">2011-01-17T01:11:49Z</dcterms:created>
  <dcterms:modified xsi:type="dcterms:W3CDTF">2011-02-01T15:10:15Z</dcterms:modified>
</cp:coreProperties>
</file>