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4859A7-5815-4AA9-866A-5DD27335A2D1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F8B6B-A83F-499D-8815-BA1A34F0F3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State Standards 7.5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Comstock Laws</a:t>
            </a:r>
          </a:p>
          <a:p>
            <a:pPr lvl="1"/>
            <a:r>
              <a:rPr lang="en-US" dirty="0" smtClean="0"/>
              <a:t>Made it illegal to send lewd materials through the mail</a:t>
            </a:r>
          </a:p>
          <a:p>
            <a:pPr lvl="2"/>
            <a:r>
              <a:rPr lang="en-US" dirty="0" smtClean="0"/>
              <a:t>Birth Control considered lewd and illegal</a:t>
            </a:r>
          </a:p>
          <a:p>
            <a:pPr lvl="1"/>
            <a:r>
              <a:rPr lang="en-US" dirty="0" smtClean="0"/>
              <a:t>Margaret Sanger</a:t>
            </a:r>
          </a:p>
          <a:p>
            <a:pPr lvl="2"/>
            <a:r>
              <a:rPr lang="en-US" dirty="0" smtClean="0"/>
              <a:t>Felt unplanned pregnancies were a shackle to women</a:t>
            </a:r>
          </a:p>
          <a:p>
            <a:pPr lvl="2"/>
            <a:r>
              <a:rPr lang="en-US" dirty="0" smtClean="0"/>
              <a:t>Was a pioneer in the American birth control movement</a:t>
            </a:r>
          </a:p>
          <a:p>
            <a:pPr lvl="2"/>
            <a:r>
              <a:rPr lang="en-US" dirty="0" smtClean="0"/>
              <a:t>Sent pamphlets about birth control in the mail</a:t>
            </a:r>
          </a:p>
          <a:p>
            <a:pPr lvl="2"/>
            <a:r>
              <a:rPr lang="en-US" dirty="0" smtClean="0"/>
              <a:t>Arrested when she opened up a birth control clinic</a:t>
            </a:r>
            <a:endParaRPr lang="en-US" dirty="0"/>
          </a:p>
        </p:txBody>
      </p:sp>
      <p:pic>
        <p:nvPicPr>
          <p:cNvPr id="5" name="Content Placeholder 4" descr="0437_18innov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223168"/>
            <a:ext cx="4495800" cy="5057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Jazz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Jazz</a:t>
            </a:r>
          </a:p>
          <a:p>
            <a:pPr lvl="1"/>
            <a:r>
              <a:rPr lang="en-US" dirty="0" smtClean="0"/>
              <a:t>A new energetic music that reflected the restless spirit of the 1920’s</a:t>
            </a:r>
          </a:p>
          <a:p>
            <a:pPr lvl="1"/>
            <a:r>
              <a:rPr lang="en-US" dirty="0" smtClean="0"/>
              <a:t>Phonograph Records and Radios spread the new music</a:t>
            </a:r>
          </a:p>
          <a:p>
            <a:pPr lvl="1"/>
            <a:r>
              <a:rPr lang="en-US" dirty="0" smtClean="0"/>
              <a:t>Jazz has its roots in the music made on plantations in the South</a:t>
            </a:r>
          </a:p>
          <a:p>
            <a:pPr lvl="2"/>
            <a:r>
              <a:rPr lang="en-US" dirty="0" smtClean="0"/>
              <a:t>Was further developed by New Orleans musicians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Collectively celebrated African American music, poetry, theater, and art</a:t>
            </a:r>
          </a:p>
          <a:p>
            <a:r>
              <a:rPr lang="en-US" dirty="0" smtClean="0"/>
              <a:t>Langston Hughes</a:t>
            </a:r>
          </a:p>
          <a:p>
            <a:pPr lvl="1"/>
            <a:r>
              <a:rPr lang="en-US" dirty="0" smtClean="0"/>
              <a:t>Literary work flourished during the Harlem Renaissance</a:t>
            </a:r>
          </a:p>
          <a:p>
            <a:r>
              <a:rPr lang="en-US" dirty="0" smtClean="0"/>
              <a:t>Jazz Artists</a:t>
            </a:r>
          </a:p>
          <a:p>
            <a:pPr lvl="1"/>
            <a:r>
              <a:rPr lang="en-US" dirty="0" smtClean="0"/>
              <a:t>Duke Ellington</a:t>
            </a:r>
          </a:p>
          <a:p>
            <a:pPr lvl="1"/>
            <a:r>
              <a:rPr lang="en-US" dirty="0" smtClean="0"/>
              <a:t>Louis Armstrong</a:t>
            </a:r>
          </a:p>
          <a:p>
            <a:pPr lvl="2"/>
            <a:r>
              <a:rPr lang="en-US" dirty="0" smtClean="0"/>
              <a:t>Trumpet</a:t>
            </a:r>
          </a:p>
        </p:txBody>
      </p:sp>
      <p:pic>
        <p:nvPicPr>
          <p:cNvPr id="6" name="Picture 5" descr="65ec271297e71ee8e333736565a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62200"/>
            <a:ext cx="3762375" cy="2599459"/>
          </a:xfrm>
          <a:prstGeom prst="rect">
            <a:avLst/>
          </a:prstGeom>
        </p:spPr>
      </p:pic>
      <p:pic>
        <p:nvPicPr>
          <p:cNvPr id="7" name="Picture 6" descr="Louis_Armstrong_resto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962400"/>
            <a:ext cx="3294390" cy="2566416"/>
          </a:xfrm>
          <a:prstGeom prst="rect">
            <a:avLst/>
          </a:prstGeom>
        </p:spPr>
      </p:pic>
      <p:pic>
        <p:nvPicPr>
          <p:cNvPr id="5" name="Content Placeholder 4" descr="langstonhughe_2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08598" y="228600"/>
            <a:ext cx="2035402" cy="28495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Flappers</a:t>
            </a:r>
          </a:p>
          <a:p>
            <a:pPr lvl="1"/>
            <a:r>
              <a:rPr lang="en-US" dirty="0" smtClean="0"/>
              <a:t>Free-spirited women newly liberated in part because of their work experience during World War I</a:t>
            </a:r>
          </a:p>
          <a:p>
            <a:pPr lvl="1"/>
            <a:r>
              <a:rPr lang="en-US" dirty="0" smtClean="0"/>
              <a:t>Wore shorter skirts, short bobbed hair, and heavy makeup</a:t>
            </a:r>
          </a:p>
          <a:p>
            <a:pPr lvl="1"/>
            <a:r>
              <a:rPr lang="en-US" dirty="0" smtClean="0"/>
              <a:t>New Dances</a:t>
            </a:r>
          </a:p>
          <a:p>
            <a:pPr lvl="2"/>
            <a:r>
              <a:rPr lang="en-US" dirty="0" smtClean="0"/>
              <a:t>Charleston and Lindy Hop</a:t>
            </a:r>
          </a:p>
          <a:p>
            <a:pPr lvl="1"/>
            <a:r>
              <a:rPr lang="en-US" dirty="0" smtClean="0"/>
              <a:t>New Music</a:t>
            </a:r>
          </a:p>
          <a:p>
            <a:pPr lvl="2"/>
            <a:r>
              <a:rPr lang="en-US" dirty="0" smtClean="0"/>
              <a:t>Tin Pin Alley</a:t>
            </a:r>
          </a:p>
          <a:p>
            <a:pPr lvl="3">
              <a:buNone/>
            </a:pPr>
            <a:endParaRPr lang="en-US" dirty="0"/>
          </a:p>
        </p:txBody>
      </p:sp>
      <p:pic>
        <p:nvPicPr>
          <p:cNvPr id="7" name="Content Placeholder 6" descr="244235-149flapper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914400"/>
            <a:ext cx="3861595" cy="55165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Hollywood and the 20’s</a:t>
            </a:r>
          </a:p>
          <a:p>
            <a:pPr lvl="1"/>
            <a:r>
              <a:rPr lang="en-US" dirty="0" smtClean="0"/>
              <a:t>First Movies</a:t>
            </a:r>
          </a:p>
          <a:p>
            <a:pPr lvl="2"/>
            <a:r>
              <a:rPr lang="en-US" dirty="0" smtClean="0"/>
              <a:t>Featured subtitles and in house organist to heighten the drama</a:t>
            </a:r>
          </a:p>
          <a:p>
            <a:pPr lvl="1"/>
            <a:r>
              <a:rPr lang="en-US" dirty="0" smtClean="0"/>
              <a:t>Talkies</a:t>
            </a:r>
          </a:p>
          <a:p>
            <a:pPr lvl="2"/>
            <a:r>
              <a:rPr lang="en-US" dirty="0" smtClean="0"/>
              <a:t>Douglas Fairbanks</a:t>
            </a:r>
          </a:p>
          <a:p>
            <a:pPr lvl="2"/>
            <a:r>
              <a:rPr lang="en-US" dirty="0" smtClean="0"/>
              <a:t>Charlie Chaplin</a:t>
            </a:r>
          </a:p>
          <a:p>
            <a:pPr lvl="2"/>
            <a:r>
              <a:rPr lang="en-US" dirty="0" smtClean="0"/>
              <a:t>Gloria Swanson</a:t>
            </a:r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286000"/>
            <a:ext cx="4241679" cy="336153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Jazz Singer</a:t>
            </a:r>
          </a:p>
          <a:p>
            <a:pPr lvl="1"/>
            <a:r>
              <a:rPr lang="en-US" dirty="0" smtClean="0"/>
              <a:t>First full-length feature motion picture with sound</a:t>
            </a:r>
          </a:p>
          <a:p>
            <a:pPr lvl="1"/>
            <a:r>
              <a:rPr lang="en-US" dirty="0" smtClean="0"/>
              <a:t>Starred Al Jolson</a:t>
            </a:r>
          </a:p>
          <a:p>
            <a:r>
              <a:rPr lang="en-US" dirty="0" smtClean="0"/>
              <a:t>Music and Movies</a:t>
            </a:r>
          </a:p>
          <a:p>
            <a:pPr lvl="1"/>
            <a:r>
              <a:rPr lang="en-US" dirty="0" smtClean="0"/>
              <a:t>Movies spread music to a wider audience</a:t>
            </a:r>
          </a:p>
          <a:p>
            <a:pPr lvl="2"/>
            <a:r>
              <a:rPr lang="en-US" dirty="0" smtClean="0"/>
              <a:t>Composers on the rise</a:t>
            </a:r>
          </a:p>
          <a:p>
            <a:pPr lvl="3"/>
            <a:r>
              <a:rPr lang="en-US" dirty="0" smtClean="0"/>
              <a:t>Irving Bell</a:t>
            </a:r>
          </a:p>
          <a:p>
            <a:pPr lvl="3"/>
            <a:r>
              <a:rPr lang="en-US" dirty="0" smtClean="0"/>
              <a:t>Harry Warren</a:t>
            </a:r>
            <a:endParaRPr lang="en-US" dirty="0"/>
          </a:p>
        </p:txBody>
      </p:sp>
      <p:pic>
        <p:nvPicPr>
          <p:cNvPr id="5" name="Content Placeholder 4" descr="29249u_previe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69530"/>
            <a:ext cx="4038600" cy="33365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Growing Consumer Demands</a:t>
            </a:r>
          </a:p>
          <a:p>
            <a:pPr lvl="1"/>
            <a:r>
              <a:rPr lang="en-US" dirty="0" smtClean="0"/>
              <a:t>Desire for normalcy after World War I led to an increase in sales and production</a:t>
            </a:r>
          </a:p>
          <a:p>
            <a:r>
              <a:rPr lang="en-US" dirty="0" smtClean="0"/>
              <a:t>The Assembly Line</a:t>
            </a:r>
          </a:p>
          <a:p>
            <a:pPr lvl="1"/>
            <a:r>
              <a:rPr lang="en-US" dirty="0" smtClean="0"/>
              <a:t>Designed by Henry Ford in 1913</a:t>
            </a:r>
          </a:p>
          <a:p>
            <a:pPr lvl="1"/>
            <a:r>
              <a:rPr lang="en-US" dirty="0" smtClean="0"/>
              <a:t>Driving force behind growing consumer demands</a:t>
            </a:r>
            <a:endParaRPr lang="en-US" dirty="0"/>
          </a:p>
        </p:txBody>
      </p:sp>
      <p:pic>
        <p:nvPicPr>
          <p:cNvPr id="5" name="Content Placeholder 4" descr="ford-assembly-l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4309"/>
            <a:ext cx="4038600" cy="28270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 Production.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Henry Ford</a:t>
            </a:r>
          </a:p>
          <a:p>
            <a:pPr lvl="1"/>
            <a:r>
              <a:rPr lang="en-US" dirty="0" smtClean="0"/>
              <a:t>Goal was to create a mass production process that was so efficient that the product would become more affordable to many more consumers</a:t>
            </a:r>
          </a:p>
          <a:p>
            <a:pPr lvl="2"/>
            <a:r>
              <a:rPr lang="en-US" dirty="0" smtClean="0"/>
              <a:t>Had to improve the processes efficiency</a:t>
            </a:r>
          </a:p>
          <a:p>
            <a:pPr lvl="3"/>
            <a:r>
              <a:rPr lang="en-US" dirty="0" smtClean="0"/>
              <a:t>More had to be made for less</a:t>
            </a:r>
            <a:endParaRPr lang="en-US" dirty="0"/>
          </a:p>
        </p:txBody>
      </p:sp>
      <p:pic>
        <p:nvPicPr>
          <p:cNvPr id="5" name="Content Placeholder 4" descr="es_mi_detroit_1_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959894"/>
            <a:ext cx="4038600" cy="23558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Assembly Line</a:t>
            </a:r>
          </a:p>
          <a:p>
            <a:pPr lvl="1"/>
            <a:r>
              <a:rPr lang="en-US" dirty="0" smtClean="0"/>
              <a:t>Workers trained in and performed specific tasks</a:t>
            </a:r>
          </a:p>
          <a:p>
            <a:pPr lvl="1"/>
            <a:r>
              <a:rPr lang="en-US" dirty="0" smtClean="0"/>
              <a:t>Done in an industrial rhythm of skill and timing</a:t>
            </a:r>
          </a:p>
          <a:p>
            <a:pPr lvl="1"/>
            <a:r>
              <a:rPr lang="en-US" dirty="0" smtClean="0"/>
              <a:t>Mass production creates a hierarchy in the workplace</a:t>
            </a:r>
          </a:p>
          <a:p>
            <a:pPr lvl="2"/>
            <a:r>
              <a:rPr lang="en-US" dirty="0" smtClean="0"/>
              <a:t>Need for supervisors and managers</a:t>
            </a:r>
          </a:p>
        </p:txBody>
      </p:sp>
      <p:pic>
        <p:nvPicPr>
          <p:cNvPr id="5" name="Content Placeholder 4" descr="1912-ford-model-t-2-l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45782"/>
            <a:ext cx="4038600" cy="258407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 T</a:t>
            </a:r>
          </a:p>
          <a:p>
            <a:pPr lvl="1"/>
            <a:r>
              <a:rPr lang="en-US" dirty="0" smtClean="0"/>
              <a:t>By 1924 Henry Ford’s Model T sold for under $300</a:t>
            </a:r>
          </a:p>
          <a:p>
            <a:pPr lvl="2"/>
            <a:r>
              <a:rPr lang="en-US" dirty="0" smtClean="0"/>
              <a:t>Much more affordable to the everyday person who made $1,300 annually</a:t>
            </a:r>
          </a:p>
          <a:p>
            <a:pPr lvl="1"/>
            <a:r>
              <a:rPr lang="en-US" dirty="0" smtClean="0"/>
              <a:t>Wages</a:t>
            </a:r>
          </a:p>
          <a:p>
            <a:pPr lvl="2"/>
            <a:r>
              <a:rPr lang="en-US" dirty="0" smtClean="0"/>
              <a:t>Henry Ford increases his workers’ wages to $5 a day</a:t>
            </a:r>
          </a:p>
          <a:p>
            <a:pPr lvl="3"/>
            <a:r>
              <a:rPr lang="en-US" dirty="0" smtClean="0"/>
              <a:t>Gives his workers more money to spend</a:t>
            </a:r>
          </a:p>
          <a:p>
            <a:endParaRPr lang="en-US" dirty="0"/>
          </a:p>
        </p:txBody>
      </p:sp>
      <p:pic>
        <p:nvPicPr>
          <p:cNvPr id="5" name="Content Placeholder 4" descr="112_0807_03z+ford_model_t+assembly_l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75083"/>
            <a:ext cx="4038600" cy="25254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Recreational Time</a:t>
            </a:r>
          </a:p>
          <a:p>
            <a:pPr lvl="1"/>
            <a:r>
              <a:rPr lang="en-US" dirty="0" smtClean="0"/>
              <a:t>Labor saving devices lead to more free time</a:t>
            </a:r>
          </a:p>
          <a:p>
            <a:pPr lvl="1"/>
            <a:r>
              <a:rPr lang="en-US" dirty="0" smtClean="0"/>
              <a:t>Because of this an economic boom developed</a:t>
            </a:r>
          </a:p>
          <a:p>
            <a:pPr lvl="2"/>
            <a:r>
              <a:rPr lang="en-US" dirty="0" smtClean="0"/>
              <a:t>The Roaring Twenties</a:t>
            </a:r>
            <a:endParaRPr lang="en-US" dirty="0"/>
          </a:p>
        </p:txBody>
      </p:sp>
      <p:pic>
        <p:nvPicPr>
          <p:cNvPr id="5" name="Content Placeholder 4" descr="blindpig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2604" y="2057400"/>
            <a:ext cx="4467996" cy="33758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Temperance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Temperance Movement</a:t>
            </a:r>
          </a:p>
          <a:p>
            <a:pPr lvl="1"/>
            <a:r>
              <a:rPr lang="en-US" dirty="0" smtClean="0"/>
              <a:t>Led largely by Progressives</a:t>
            </a:r>
          </a:p>
          <a:p>
            <a:pPr lvl="1"/>
            <a:r>
              <a:rPr lang="en-US" dirty="0" smtClean="0"/>
              <a:t>Pushed to make alcohol illegal</a:t>
            </a:r>
          </a:p>
          <a:p>
            <a:pPr lvl="1"/>
            <a:r>
              <a:rPr lang="en-US" dirty="0" smtClean="0"/>
              <a:t>1919</a:t>
            </a:r>
          </a:p>
          <a:p>
            <a:pPr lvl="2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3"/>
            <a:r>
              <a:rPr lang="en-US" dirty="0" smtClean="0"/>
              <a:t>Sale of alcohol prohibited</a:t>
            </a:r>
          </a:p>
        </p:txBody>
      </p:sp>
      <p:pic>
        <p:nvPicPr>
          <p:cNvPr id="5" name="Content Placeholder 4" descr="2080502669_40ca71c0e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6000"/>
            <a:ext cx="4436818" cy="33986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 Movement.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National Prohibition Act</a:t>
            </a:r>
          </a:p>
          <a:p>
            <a:pPr lvl="1"/>
            <a:r>
              <a:rPr lang="en-US" dirty="0" smtClean="0"/>
              <a:t>Provided for the enforcement of the 18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Called Prohibition</a:t>
            </a:r>
          </a:p>
          <a:p>
            <a:pPr lvl="2"/>
            <a:r>
              <a:rPr lang="en-US" dirty="0" smtClean="0"/>
              <a:t>Prohibited the manufacture, sale, and distribution of alcohol</a:t>
            </a:r>
          </a:p>
          <a:p>
            <a:pPr lvl="2"/>
            <a:r>
              <a:rPr lang="en-US" dirty="0" smtClean="0"/>
              <a:t>Drinking alcohol was legal</a:t>
            </a:r>
            <a:endParaRPr lang="en-US" dirty="0"/>
          </a:p>
        </p:txBody>
      </p:sp>
      <p:pic>
        <p:nvPicPr>
          <p:cNvPr id="5" name="Content Placeholder 4" descr="Prohibi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0273" y="2133600"/>
            <a:ext cx="4657527" cy="37260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 Movement..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Speakeasies</a:t>
            </a:r>
          </a:p>
          <a:p>
            <a:pPr lvl="1"/>
            <a:r>
              <a:rPr lang="en-US" dirty="0" smtClean="0"/>
              <a:t>Illegal clubs where alcohol was available</a:t>
            </a:r>
          </a:p>
          <a:p>
            <a:pPr lvl="1"/>
            <a:r>
              <a:rPr lang="en-US" dirty="0" smtClean="0"/>
              <a:t>Bootleggers supplied the speakeasies with alcohol</a:t>
            </a:r>
          </a:p>
          <a:p>
            <a:pPr lvl="2"/>
            <a:r>
              <a:rPr lang="en-US" dirty="0" smtClean="0"/>
              <a:t>Bootleggers often linked to the Mafia</a:t>
            </a:r>
          </a:p>
          <a:p>
            <a:pPr lvl="3"/>
            <a:r>
              <a:rPr lang="en-US" dirty="0" smtClean="0"/>
              <a:t>Rises to power in Chicago and New York</a:t>
            </a:r>
          </a:p>
          <a:p>
            <a:pPr lvl="2"/>
            <a:r>
              <a:rPr lang="en-US" dirty="0" smtClean="0"/>
              <a:t>Bootleggers give rise to NASCAR</a:t>
            </a:r>
            <a:endParaRPr lang="en-US" dirty="0"/>
          </a:p>
        </p:txBody>
      </p:sp>
      <p:pic>
        <p:nvPicPr>
          <p:cNvPr id="5" name="Content Placeholder 4" descr="prohibition-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2959" y="2362200"/>
            <a:ext cx="4541041" cy="319008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503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The Roaring Twenties</vt:lpstr>
      <vt:lpstr>Mass Production</vt:lpstr>
      <vt:lpstr>Mass Production.</vt:lpstr>
      <vt:lpstr>Mass Production..</vt:lpstr>
      <vt:lpstr>Mass Production…</vt:lpstr>
      <vt:lpstr>The Roaring Twenties</vt:lpstr>
      <vt:lpstr>Temperance Movement</vt:lpstr>
      <vt:lpstr>Temperance Movement.</vt:lpstr>
      <vt:lpstr>Temperance Movement..</vt:lpstr>
      <vt:lpstr>Birth Control</vt:lpstr>
      <vt:lpstr>The Jazz Age</vt:lpstr>
      <vt:lpstr>The Harlem Renaissance</vt:lpstr>
      <vt:lpstr>Flappers</vt:lpstr>
      <vt:lpstr>Hollywood</vt:lpstr>
      <vt:lpstr>Hollywood.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USER</dc:creator>
  <cp:lastModifiedBy>USER</cp:lastModifiedBy>
  <cp:revision>8</cp:revision>
  <dcterms:created xsi:type="dcterms:W3CDTF">2011-01-01T18:04:17Z</dcterms:created>
  <dcterms:modified xsi:type="dcterms:W3CDTF">2011-02-01T15:09:29Z</dcterms:modified>
</cp:coreProperties>
</file>