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6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5" r:id="rId23"/>
    <p:sldId id="286" r:id="rId24"/>
    <p:sldId id="287" r:id="rId25"/>
    <p:sldId id="291" r:id="rId26"/>
    <p:sldId id="293" r:id="rId27"/>
    <p:sldId id="294" r:id="rId28"/>
    <p:sldId id="305" r:id="rId29"/>
    <p:sldId id="296" r:id="rId30"/>
    <p:sldId id="297" r:id="rId31"/>
    <p:sldId id="299" r:id="rId32"/>
    <p:sldId id="300" r:id="rId33"/>
    <p:sldId id="302" r:id="rId34"/>
    <p:sldId id="310" r:id="rId35"/>
    <p:sldId id="314" r:id="rId36"/>
    <p:sldId id="303" r:id="rId37"/>
    <p:sldId id="311" r:id="rId38"/>
    <p:sldId id="312" r:id="rId39"/>
    <p:sldId id="313" r:id="rId40"/>
    <p:sldId id="304" r:id="rId41"/>
    <p:sldId id="306" r:id="rId42"/>
    <p:sldId id="307" r:id="rId43"/>
    <p:sldId id="308" r:id="rId44"/>
    <p:sldId id="30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D190CE-4689-49F8-B946-E20985269855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CDE787-8B18-4215-98DC-B9A209207FC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videos.howstuffworks.com/hsw/17145-world-war-i-european-conflict-video.htm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War to End All Wars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pic>
        <p:nvPicPr>
          <p:cNvPr id="5" name="Content Placeholder 4" descr="africa_map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84962"/>
            <a:ext cx="4038600" cy="39057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Taking over smaller countries and exporting their goods and resources to your country</a:t>
            </a:r>
          </a:p>
          <a:p>
            <a:r>
              <a:rPr lang="en-US" dirty="0" smtClean="0"/>
              <a:t>Morocco</a:t>
            </a:r>
          </a:p>
          <a:p>
            <a:pPr lvl="1"/>
            <a:r>
              <a:rPr lang="en-US" dirty="0" smtClean="0"/>
              <a:t>Germany challenges France in Morocco</a:t>
            </a:r>
          </a:p>
          <a:p>
            <a:pPr lvl="1"/>
            <a:r>
              <a:rPr lang="en-US" dirty="0" smtClean="0"/>
              <a:t>Britain supports France in this crises because of the Triple Entente</a:t>
            </a:r>
          </a:p>
          <a:p>
            <a:pPr lvl="1"/>
            <a:r>
              <a:rPr lang="en-US" dirty="0" smtClean="0"/>
              <a:t>Surprised the Germans who expected Britain to abandon France</a:t>
            </a:r>
          </a:p>
          <a:p>
            <a:pPr lvl="1"/>
            <a:r>
              <a:rPr lang="en-US" dirty="0" smtClean="0"/>
              <a:t>Results in the two countries coordinating their militaries together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Balkans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countries begin to focus on the Balkan area of southeastern  Europe</a:t>
            </a:r>
          </a:p>
          <a:p>
            <a:pPr lvl="1"/>
            <a:r>
              <a:rPr lang="en-US" dirty="0" smtClean="0"/>
              <a:t>Russia and Austria-Hungary had long been rivals in this area</a:t>
            </a:r>
          </a:p>
          <a:p>
            <a:pPr lvl="1"/>
            <a:r>
              <a:rPr lang="en-US" dirty="0" smtClean="0"/>
              <a:t>The spread of nationalism to the Balkans complicated this rivalry even more</a:t>
            </a:r>
            <a:endParaRPr lang="en-US" dirty="0"/>
          </a:p>
        </p:txBody>
      </p:sp>
      <p:pic>
        <p:nvPicPr>
          <p:cNvPr id="4" name="Picture 3" descr="balka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114800"/>
            <a:ext cx="2867025" cy="250507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of Serbia</a:t>
            </a:r>
            <a:endParaRPr lang="en-US" dirty="0"/>
          </a:p>
        </p:txBody>
      </p:sp>
      <p:pic>
        <p:nvPicPr>
          <p:cNvPr id="5" name="Content Placeholder 4" descr="German-soldiers-at-Verdu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0855" y="2667000"/>
            <a:ext cx="4088829" cy="26900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Serbia looked to take land from Austria-Hungary where a large portion of Serbs lived</a:t>
            </a:r>
          </a:p>
          <a:p>
            <a:r>
              <a:rPr lang="en-US" dirty="0" smtClean="0"/>
              <a:t>Austria-Hungary</a:t>
            </a:r>
          </a:p>
          <a:p>
            <a:pPr lvl="1"/>
            <a:r>
              <a:rPr lang="en-US" dirty="0" smtClean="0"/>
              <a:t>Viewed Serbia as a “Serbian menace”</a:t>
            </a:r>
          </a:p>
          <a:p>
            <a:pPr lvl="1"/>
            <a:r>
              <a:rPr lang="en-US" dirty="0" smtClean="0"/>
              <a:t>Did not want to let their territory go to the Serbian government</a:t>
            </a:r>
          </a:p>
          <a:p>
            <a:pPr lvl="2"/>
            <a:r>
              <a:rPr lang="en-US" dirty="0" smtClean="0"/>
              <a:t>Would have been an insult to their national pride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Black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Serbian Nationalists society aimed at taking down Austria-Hungary and gaining from them the land that their fellow Serbs inhabited</a:t>
            </a:r>
          </a:p>
          <a:p>
            <a:endParaRPr lang="en-US" dirty="0"/>
          </a:p>
        </p:txBody>
      </p:sp>
      <p:pic>
        <p:nvPicPr>
          <p:cNvPr id="5" name="Content Placeholder 4" descr="ww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79839"/>
            <a:ext cx="4038600" cy="2715959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Assassination</a:t>
            </a:r>
            <a:endParaRPr lang="en-US" dirty="0"/>
          </a:p>
        </p:txBody>
      </p:sp>
      <p:pic>
        <p:nvPicPr>
          <p:cNvPr id="5" name="Content Placeholder 4" descr="balkan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458244"/>
            <a:ext cx="3378474" cy="29519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Archduke Francis Ferdinand</a:t>
            </a:r>
          </a:p>
          <a:p>
            <a:pPr lvl="1"/>
            <a:r>
              <a:rPr lang="en-US" dirty="0" smtClean="0"/>
              <a:t>Heir to the throne of Austria-Hungary goes to inspect troops in Sarajevo</a:t>
            </a:r>
          </a:p>
          <a:p>
            <a:pPr lvl="1"/>
            <a:r>
              <a:rPr lang="en-US" dirty="0" smtClean="0"/>
              <a:t>Sarajevo was a city in Bosnia, part of the Austro-Hungarian empire</a:t>
            </a:r>
          </a:p>
          <a:p>
            <a:pPr lvl="2"/>
            <a:r>
              <a:rPr lang="en-US" dirty="0" smtClean="0"/>
              <a:t>Contained a large population of Serbians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Assassination.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Archduke was set to travel into Bosnia by an uncovered car</a:t>
            </a:r>
          </a:p>
          <a:p>
            <a:pPr lvl="1"/>
            <a:r>
              <a:rPr lang="en-US" dirty="0" smtClean="0"/>
              <a:t>His route was published before hand so everyone knew where he was going</a:t>
            </a:r>
          </a:p>
          <a:p>
            <a:pPr lvl="1"/>
            <a:r>
              <a:rPr lang="en-US" dirty="0" smtClean="0"/>
              <a:t>7 Conspirators of The Black Hand take their places along the road to attempt to assassinate him</a:t>
            </a:r>
            <a:endParaRPr lang="en-US" dirty="0"/>
          </a:p>
        </p:txBody>
      </p:sp>
      <p:pic>
        <p:nvPicPr>
          <p:cNvPr id="5" name="Content Placeholder 4" descr="black hand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57400"/>
            <a:ext cx="3157134" cy="3128169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Assassination..</a:t>
            </a:r>
            <a:endParaRPr lang="en-US" dirty="0"/>
          </a:p>
        </p:txBody>
      </p:sp>
      <p:pic>
        <p:nvPicPr>
          <p:cNvPr id="5" name="Content Placeholder 4" descr="assassin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8234" y="1752600"/>
            <a:ext cx="3828965" cy="509773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First Attempts</a:t>
            </a:r>
          </a:p>
          <a:p>
            <a:pPr lvl="1"/>
            <a:r>
              <a:rPr lang="en-US" dirty="0" smtClean="0"/>
              <a:t>The Black Hand Conspirators throw bombs at the car but it bounces off and blows up the next car in the convoy</a:t>
            </a:r>
          </a:p>
          <a:p>
            <a:pPr lvl="2"/>
            <a:r>
              <a:rPr lang="en-US" dirty="0" smtClean="0"/>
              <a:t>People in the next car are severely injured and have to be rushed to the hospital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Assassination…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car with the Archduke and his wife speeds to the City Hall to review the troops</a:t>
            </a:r>
          </a:p>
          <a:p>
            <a:r>
              <a:rPr lang="en-US" dirty="0" smtClean="0"/>
              <a:t>After leaving the City Hall the driver goes on a new route to take them out of the city safely</a:t>
            </a:r>
          </a:p>
          <a:p>
            <a:r>
              <a:rPr lang="en-US" dirty="0" smtClean="0"/>
              <a:t>The Archduke is upset and commands the driver to stop because he wants to go to the hospital to visit the people injured in the first assassination attempt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Assassination….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Archduke’s car stops in front of a coffee shop to change directions</a:t>
            </a:r>
          </a:p>
          <a:p>
            <a:pPr lvl="1"/>
            <a:r>
              <a:rPr lang="en-US" dirty="0" smtClean="0"/>
              <a:t>In the coffee shop was the Black Hand member </a:t>
            </a:r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endParaRPr lang="en-US" dirty="0" smtClean="0"/>
          </a:p>
          <a:p>
            <a:pPr lvl="2"/>
            <a:r>
              <a:rPr lang="en-US" dirty="0" err="1" smtClean="0"/>
              <a:t>Princip</a:t>
            </a:r>
            <a:r>
              <a:rPr lang="en-US" dirty="0" smtClean="0"/>
              <a:t> was upset because his earlier attempt had failed</a:t>
            </a:r>
          </a:p>
          <a:p>
            <a:pPr lvl="2"/>
            <a:r>
              <a:rPr lang="en-US" dirty="0" smtClean="0"/>
              <a:t>When he walked out of the shop he saw the Archduke</a:t>
            </a:r>
          </a:p>
          <a:p>
            <a:pPr lvl="2"/>
            <a:r>
              <a:rPr lang="en-US" dirty="0" smtClean="0"/>
              <a:t>He pulled out his automatic pistol and walked to the car and fired two shots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Assassination…..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strikes the Archduke’s wife Sophia in the abdomen (she was an expecting mother)</a:t>
            </a:r>
          </a:p>
          <a:p>
            <a:r>
              <a:rPr lang="en-US" dirty="0" smtClean="0"/>
              <a:t>Second bullet strikes the Archduke close to  the heart</a:t>
            </a:r>
          </a:p>
          <a:p>
            <a:pPr lvl="1"/>
            <a:r>
              <a:rPr lang="en-US" dirty="0" smtClean="0"/>
              <a:t>The Archduke’s last words were “Sophia…”</a:t>
            </a:r>
          </a:p>
          <a:p>
            <a:pPr lvl="1"/>
            <a:r>
              <a:rPr lang="en-US" dirty="0" smtClean="0"/>
              <a:t>Both die instantly</a:t>
            </a:r>
            <a:endParaRPr lang="en-US" dirty="0"/>
          </a:p>
        </p:txBody>
      </p:sp>
      <p:pic>
        <p:nvPicPr>
          <p:cNvPr id="6" name="Content Placeholder 5" descr="Princi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286000"/>
            <a:ext cx="3172545" cy="3077369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28, 1914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Archduke Francis Ferdinand</a:t>
            </a:r>
          </a:p>
          <a:p>
            <a:pPr lvl="1"/>
            <a:r>
              <a:rPr lang="en-US" dirty="0" smtClean="0"/>
              <a:t>Heir to the throne of Austria-Hungary</a:t>
            </a:r>
          </a:p>
          <a:p>
            <a:pPr lvl="1"/>
            <a:r>
              <a:rPr lang="en-US" dirty="0" smtClean="0"/>
              <a:t>Assassination of the Archduke and his wife led directly to World War I</a:t>
            </a:r>
          </a:p>
          <a:p>
            <a:pPr lvl="1"/>
            <a:r>
              <a:rPr lang="en-US" dirty="0" smtClean="0"/>
              <a:t>There were also many other factors that created an atmosphere of tension</a:t>
            </a:r>
            <a:endParaRPr lang="en-US" dirty="0"/>
          </a:p>
        </p:txBody>
      </p:sp>
      <p:pic>
        <p:nvPicPr>
          <p:cNvPr id="5" name="Content Placeholder 4" descr="archduke kill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76642"/>
            <a:ext cx="4038600" cy="332235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Assassination……</a:t>
            </a:r>
            <a:endParaRPr lang="en-US" dirty="0"/>
          </a:p>
        </p:txBody>
      </p:sp>
      <p:pic>
        <p:nvPicPr>
          <p:cNvPr id="5" name="Content Placeholder 4" descr="weap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74360"/>
            <a:ext cx="4038600" cy="27269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is captured immediately</a:t>
            </a:r>
          </a:p>
          <a:p>
            <a:r>
              <a:rPr lang="en-US" dirty="0" smtClean="0"/>
              <a:t>Tortured</a:t>
            </a:r>
          </a:p>
          <a:p>
            <a:r>
              <a:rPr lang="en-US" dirty="0" smtClean="0"/>
              <a:t>Convicted of killing the Archduke</a:t>
            </a:r>
          </a:p>
          <a:p>
            <a:r>
              <a:rPr lang="en-US" dirty="0" smtClean="0"/>
              <a:t>Was too young to receive the death penalty</a:t>
            </a:r>
          </a:p>
          <a:p>
            <a:pPr lvl="1"/>
            <a:r>
              <a:rPr lang="en-US" dirty="0" smtClean="0"/>
              <a:t>Dies in prison in 1940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Germany pledges to support whatever action Austria-Hungary deemed necessary</a:t>
            </a:r>
          </a:p>
          <a:p>
            <a:pPr lvl="1"/>
            <a:r>
              <a:rPr lang="en-US" dirty="0" smtClean="0"/>
              <a:t>“The Blank Check”</a:t>
            </a:r>
          </a:p>
          <a:p>
            <a:pPr lvl="1"/>
            <a:r>
              <a:rPr lang="en-US" dirty="0" smtClean="0"/>
              <a:t>Offered because of </a:t>
            </a:r>
            <a:r>
              <a:rPr lang="en-US" dirty="0" smtClean="0"/>
              <a:t>Alliance</a:t>
            </a:r>
            <a:endParaRPr lang="en-US" dirty="0" smtClean="0"/>
          </a:p>
          <a:p>
            <a:r>
              <a:rPr lang="en-US" dirty="0" smtClean="0"/>
              <a:t>On July 28, 1914 Austria-Hungary declares war against Serbia</a:t>
            </a:r>
          </a:p>
          <a:p>
            <a:pPr lvl="1"/>
            <a:r>
              <a:rPr lang="en-US" sz="1700" dirty="0" smtClean="0"/>
              <a:t>http://videos.howstuffworks.com/hsw/5529-world-war-i-austria-hungary-declares-war-video.htm</a:t>
            </a:r>
          </a:p>
        </p:txBody>
      </p:sp>
      <p:pic>
        <p:nvPicPr>
          <p:cNvPr id="5" name="Content Placeholder 4" descr="wwi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76605" y="2025237"/>
            <a:ext cx="4081595" cy="308016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War.</a:t>
            </a:r>
            <a:endParaRPr lang="en-US" dirty="0"/>
          </a:p>
        </p:txBody>
      </p:sp>
      <p:pic>
        <p:nvPicPr>
          <p:cNvPr id="5" name="Content Placeholder 4" descr="wwi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4185"/>
            <a:ext cx="4038600" cy="31472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Russia comes to Serbia’s aid against Austria-Hungary</a:t>
            </a:r>
          </a:p>
          <a:p>
            <a:r>
              <a:rPr lang="en-US" dirty="0" smtClean="0"/>
              <a:t>Russia assumed that war with Austria-Hungary would mean war also with Germany so they mobilized for war against both countries</a:t>
            </a:r>
          </a:p>
          <a:p>
            <a:r>
              <a:rPr lang="en-US" dirty="0" smtClean="0"/>
              <a:t>Germany becomes alarmed and assumes that war with Russia would also mean war with France issues ultimatums to both</a:t>
            </a:r>
          </a:p>
          <a:p>
            <a:r>
              <a:rPr lang="en-US" dirty="0" smtClean="0"/>
              <a:t>August 3, 1914 Germany is at war with Russia and France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War..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Britain Hesitates</a:t>
            </a:r>
          </a:p>
          <a:p>
            <a:pPr lvl="1"/>
            <a:r>
              <a:rPr lang="en-US" dirty="0" smtClean="0"/>
              <a:t>Britain refuses to enter the conflict until Germany invaded Belgium</a:t>
            </a:r>
          </a:p>
          <a:p>
            <a:pPr lvl="2"/>
            <a:r>
              <a:rPr lang="en-US" dirty="0" smtClean="0"/>
              <a:t>This violated an agreement that ensured Belgium’s permanent neutrality</a:t>
            </a:r>
            <a:endParaRPr lang="en-US" dirty="0"/>
          </a:p>
        </p:txBody>
      </p:sp>
      <p:pic>
        <p:nvPicPr>
          <p:cNvPr id="5" name="Content Placeholder 4" descr="wwi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95939"/>
            <a:ext cx="4038600" cy="308376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War…</a:t>
            </a:r>
            <a:endParaRPr lang="en-US" dirty="0"/>
          </a:p>
        </p:txBody>
      </p:sp>
      <p:pic>
        <p:nvPicPr>
          <p:cNvPr id="5" name="Content Placeholder 4" descr="191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2470944"/>
            <a:ext cx="3962400" cy="3333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invade Belgium?</a:t>
            </a:r>
          </a:p>
          <a:p>
            <a:pPr lvl="1"/>
            <a:r>
              <a:rPr lang="en-US" dirty="0" smtClean="0"/>
              <a:t>Germany’s war planned called for the invasion of Belgium</a:t>
            </a:r>
          </a:p>
          <a:p>
            <a:pPr lvl="1"/>
            <a:r>
              <a:rPr lang="en-US" dirty="0" smtClean="0"/>
              <a:t>They claimed it was a pivotal point in their offensive</a:t>
            </a:r>
          </a:p>
          <a:p>
            <a:r>
              <a:rPr lang="en-US" dirty="0" smtClean="0"/>
              <a:t>Italy Scared</a:t>
            </a:r>
          </a:p>
          <a:p>
            <a:pPr lvl="1"/>
            <a:r>
              <a:rPr lang="en-US" dirty="0" smtClean="0"/>
              <a:t>Italy refuses to act because they agreed to help only if the other countries were attacked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vs. Allies</a:t>
            </a:r>
            <a:endParaRPr lang="en-US" dirty="0"/>
          </a:p>
        </p:txBody>
      </p:sp>
      <p:pic>
        <p:nvPicPr>
          <p:cNvPr id="5" name="Content Placeholder 4" descr="Europe191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30301"/>
            <a:ext cx="4038600" cy="381503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Allies possessed greater manpower, industrial strength, and access to resources</a:t>
            </a:r>
          </a:p>
          <a:p>
            <a:r>
              <a:rPr lang="en-US" dirty="0" smtClean="0"/>
              <a:t>Central powers needed a quick war not a long drawn out war if they were to have a chance to win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Invades…And Fails</a:t>
            </a:r>
            <a:endParaRPr lang="en-US" dirty="0"/>
          </a:p>
        </p:txBody>
      </p:sp>
      <p:pic>
        <p:nvPicPr>
          <p:cNvPr id="5" name="Content Placeholder 4" descr="mar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9083"/>
            <a:ext cx="4038600" cy="44174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Invasion</a:t>
            </a:r>
          </a:p>
          <a:p>
            <a:pPr lvl="1"/>
            <a:r>
              <a:rPr lang="en-US" dirty="0" smtClean="0"/>
              <a:t>Germany invades by marching men through Belgium into France</a:t>
            </a:r>
          </a:p>
          <a:p>
            <a:pPr lvl="1"/>
            <a:r>
              <a:rPr lang="en-US" dirty="0" smtClean="0"/>
              <a:t>Germans are stopped outside of Paris at The First Battle of the Marne</a:t>
            </a:r>
          </a:p>
          <a:p>
            <a:pPr lvl="2"/>
            <a:r>
              <a:rPr lang="en-US" dirty="0" smtClean="0"/>
              <a:t>This denied Germany a quick victory and caused it to fight a prolonged two front war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Bloody Deadlock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Short war illusion starts to fade</a:t>
            </a:r>
          </a:p>
          <a:p>
            <a:pPr lvl="1"/>
            <a:r>
              <a:rPr lang="en-US" dirty="0" smtClean="0"/>
              <a:t>Both sides dig in </a:t>
            </a:r>
          </a:p>
          <a:p>
            <a:pPr lvl="2"/>
            <a:r>
              <a:rPr lang="en-US" dirty="0" smtClean="0"/>
              <a:t>Create an opposing system of trenches</a:t>
            </a:r>
          </a:p>
          <a:p>
            <a:pPr lvl="2"/>
            <a:r>
              <a:rPr lang="en-US" dirty="0" smtClean="0"/>
              <a:t>Began to try and break through each others lines by using direct assaults</a:t>
            </a:r>
          </a:p>
          <a:p>
            <a:pPr lvl="2"/>
            <a:r>
              <a:rPr lang="en-US" dirty="0" smtClean="0"/>
              <a:t>New and improved weapons made this a suicide mission</a:t>
            </a:r>
          </a:p>
          <a:p>
            <a:pPr lvl="3"/>
            <a:r>
              <a:rPr lang="en-US" sz="1300" dirty="0" smtClean="0">
                <a:hlinkClick r:id="rId2"/>
              </a:rPr>
              <a:t>http://videos.howstuffworks.com/hsw/17145-world-war-i-european-conflict-video.htm</a:t>
            </a:r>
            <a:endParaRPr lang="en-US" sz="1300" dirty="0" smtClean="0"/>
          </a:p>
          <a:p>
            <a:pPr lvl="3"/>
            <a:r>
              <a:rPr lang="en-US" sz="1300" dirty="0" smtClean="0"/>
              <a:t>http://videos.howstuffworks.com/tlc/31495-battle-science-world-war-i-camouflage-video.htm</a:t>
            </a:r>
            <a:endParaRPr lang="en-US" sz="1300" dirty="0"/>
          </a:p>
        </p:txBody>
      </p:sp>
      <p:pic>
        <p:nvPicPr>
          <p:cNvPr id="5" name="Content Placeholder 4" descr="Trench-Warfa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18030"/>
            <a:ext cx="4038600" cy="303957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sides dug in to avoid machine gun fire</a:t>
            </a:r>
          </a:p>
          <a:p>
            <a:r>
              <a:rPr lang="en-US" dirty="0" smtClean="0"/>
              <a:t>Resulted in trench warfare</a:t>
            </a:r>
          </a:p>
          <a:p>
            <a:r>
              <a:rPr lang="en-US" dirty="0" smtClean="0"/>
              <a:t>No Man’s Land</a:t>
            </a:r>
          </a:p>
          <a:p>
            <a:pPr lvl="1"/>
            <a:r>
              <a:rPr lang="en-US" dirty="0" smtClean="0"/>
              <a:t>Unoccupied land between opposing trenches that no one controlled</a:t>
            </a:r>
          </a:p>
          <a:p>
            <a:pPr lvl="1"/>
            <a:r>
              <a:rPr lang="en-US" dirty="0" smtClean="0"/>
              <a:t>Barbed Wire</a:t>
            </a:r>
          </a:p>
          <a:p>
            <a:pPr lvl="2"/>
            <a:r>
              <a:rPr lang="en-US" dirty="0" smtClean="0"/>
              <a:t>Commonly used to defend positions</a:t>
            </a:r>
          </a:p>
          <a:p>
            <a:pPr lvl="1"/>
            <a:r>
              <a:rPr lang="en-US" dirty="0" smtClean="0"/>
              <a:t>Mud</a:t>
            </a:r>
          </a:p>
          <a:p>
            <a:pPr lvl="2"/>
            <a:r>
              <a:rPr lang="en-US" dirty="0" smtClean="0"/>
              <a:t>Constantly a problem because of the wet climate</a:t>
            </a:r>
            <a:endParaRPr lang="en-US" dirty="0"/>
          </a:p>
        </p:txBody>
      </p:sp>
      <p:pic>
        <p:nvPicPr>
          <p:cNvPr id="5" name="Content Placeholder 4" descr="warfare-tren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44559" y="1447800"/>
            <a:ext cx="4142241" cy="490696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Front</a:t>
            </a:r>
            <a:endParaRPr lang="en-US" dirty="0"/>
          </a:p>
        </p:txBody>
      </p:sp>
      <p:pic>
        <p:nvPicPr>
          <p:cNvPr id="5" name="Content Placeholder 4" descr="ww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79839"/>
            <a:ext cx="4038600" cy="271595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Offensive at Verdun</a:t>
            </a:r>
          </a:p>
          <a:p>
            <a:pPr lvl="1"/>
            <a:r>
              <a:rPr lang="en-US" dirty="0" smtClean="0"/>
              <a:t>Assault against the French fortress city of Verdun with the goal of “bleeding France white” and forcing her out of the War</a:t>
            </a:r>
          </a:p>
          <a:p>
            <a:pPr lvl="1"/>
            <a:r>
              <a:rPr lang="en-US" dirty="0" smtClean="0"/>
              <a:t>375,000 French Die</a:t>
            </a:r>
          </a:p>
          <a:p>
            <a:pPr lvl="1"/>
            <a:r>
              <a:rPr lang="en-US" smtClean="0"/>
              <a:t>335,000 Germans Die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Crisis following assassination led directly to the conflict</a:t>
            </a:r>
          </a:p>
          <a:p>
            <a:pPr lvl="1"/>
            <a:r>
              <a:rPr lang="en-US" dirty="0" smtClean="0"/>
              <a:t>Many factors helped create an atmosphere of tension in the decades before 1914</a:t>
            </a:r>
          </a:p>
          <a:p>
            <a:r>
              <a:rPr lang="en-US" b="1" dirty="0" smtClean="0"/>
              <a:t>MAIN</a:t>
            </a:r>
          </a:p>
          <a:p>
            <a:pPr lvl="1"/>
            <a:r>
              <a:rPr lang="en-US" b="1" dirty="0" smtClean="0"/>
              <a:t>M</a:t>
            </a:r>
            <a:r>
              <a:rPr lang="en-US" dirty="0" smtClean="0"/>
              <a:t>ilitarism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lliance System</a:t>
            </a:r>
          </a:p>
          <a:p>
            <a:pPr lvl="1"/>
            <a:r>
              <a:rPr lang="en-US" b="1" dirty="0" smtClean="0"/>
              <a:t>I</a:t>
            </a:r>
            <a:r>
              <a:rPr lang="en-US" dirty="0" smtClean="0"/>
              <a:t>mperialism</a:t>
            </a:r>
          </a:p>
          <a:p>
            <a:pPr lvl="1"/>
            <a:r>
              <a:rPr lang="en-US" b="1" dirty="0" smtClean="0"/>
              <a:t>N</a:t>
            </a:r>
            <a:r>
              <a:rPr lang="en-US" dirty="0" smtClean="0"/>
              <a:t>ationalism</a:t>
            </a:r>
          </a:p>
          <a:p>
            <a:r>
              <a:rPr lang="en-US" sz="1400" dirty="0" smtClean="0"/>
              <a:t>http://videos.howstuffworks.com/hsw/17205-world-war-i-roots-of-war-video.htm</a:t>
            </a:r>
            <a:endParaRPr lang="en-US" dirty="0"/>
          </a:p>
        </p:txBody>
      </p:sp>
      <p:pic>
        <p:nvPicPr>
          <p:cNvPr id="5" name="Content Placeholder 4" descr="ferdin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9296"/>
            <a:ext cx="4038600" cy="3237046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Front.</a:t>
            </a:r>
            <a:endParaRPr lang="en-US" dirty="0"/>
          </a:p>
        </p:txBody>
      </p:sp>
      <p:pic>
        <p:nvPicPr>
          <p:cNvPr id="5" name="Content Placeholder 4" descr="BritishOvertheTopSom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6225" y="2145030"/>
            <a:ext cx="4143375" cy="36461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Attack	</a:t>
            </a:r>
          </a:p>
          <a:p>
            <a:pPr lvl="1"/>
            <a:r>
              <a:rPr lang="en-US" dirty="0" smtClean="0"/>
              <a:t>Battle of the Somme</a:t>
            </a:r>
          </a:p>
          <a:p>
            <a:pPr lvl="2"/>
            <a:r>
              <a:rPr lang="en-US" dirty="0" smtClean="0"/>
              <a:t>British go on the offensive but are unable to break through</a:t>
            </a:r>
          </a:p>
          <a:p>
            <a:pPr lvl="2"/>
            <a:r>
              <a:rPr lang="en-US" dirty="0" smtClean="0"/>
              <a:t>420,000 British casualties</a:t>
            </a:r>
          </a:p>
          <a:p>
            <a:pPr lvl="2"/>
            <a:r>
              <a:rPr lang="en-US" dirty="0" smtClean="0"/>
              <a:t>200,000 French casualties</a:t>
            </a:r>
          </a:p>
          <a:p>
            <a:pPr lvl="2"/>
            <a:r>
              <a:rPr lang="en-US" dirty="0" smtClean="0"/>
              <a:t>450,000 German casualties</a:t>
            </a:r>
          </a:p>
          <a:p>
            <a:pPr lvl="2"/>
            <a:r>
              <a:rPr lang="en-US" dirty="0" smtClean="0"/>
              <a:t>Resulted in no gain for either side</a:t>
            </a:r>
          </a:p>
          <a:p>
            <a:r>
              <a:rPr lang="en-US" sz="1300" dirty="0" smtClean="0"/>
              <a:t>http://www.history.com/topics/battle-of-the-somme/videos#1916-battle-of-the-somme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Resort to Total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1917-1918</a:t>
            </a:r>
          </a:p>
          <a:p>
            <a:pPr lvl="1"/>
            <a:r>
              <a:rPr lang="en-US" dirty="0" smtClean="0"/>
              <a:t>Allies and Central Powers refuse to make peace</a:t>
            </a:r>
          </a:p>
          <a:p>
            <a:pPr lvl="1"/>
            <a:r>
              <a:rPr lang="en-US" dirty="0" smtClean="0"/>
              <a:t>Only way to win was to change the economy to an economy totally devoted to supporting the war</a:t>
            </a:r>
          </a:p>
          <a:p>
            <a:pPr lvl="2"/>
            <a:r>
              <a:rPr lang="en-US" dirty="0" smtClean="0"/>
              <a:t>Used all resources and labor for war related goods</a:t>
            </a:r>
          </a:p>
          <a:p>
            <a:pPr lvl="3"/>
            <a:r>
              <a:rPr lang="en-US" dirty="0" smtClean="0"/>
              <a:t>TOTAL WAR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in Russia</a:t>
            </a:r>
            <a:endParaRPr lang="en-US" dirty="0"/>
          </a:p>
        </p:txBody>
      </p:sp>
      <p:pic>
        <p:nvPicPr>
          <p:cNvPr id="6" name="Content Placeholder 5" descr="romano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569369"/>
            <a:ext cx="3810000" cy="31369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Czar Nicholas II</a:t>
            </a:r>
          </a:p>
          <a:p>
            <a:pPr lvl="1"/>
            <a:r>
              <a:rPr lang="en-US" dirty="0" smtClean="0"/>
              <a:t>Abdicates his throne ending the Romanov’s 304 year dynasty</a:t>
            </a:r>
          </a:p>
          <a:p>
            <a:r>
              <a:rPr lang="en-US" dirty="0" smtClean="0"/>
              <a:t>Bolsheviks, a revolutionary Marxist Socialist Party under Lenin, establish a new government in Russia</a:t>
            </a:r>
          </a:p>
          <a:p>
            <a:pPr lvl="1"/>
            <a:r>
              <a:rPr lang="en-US" dirty="0" smtClean="0"/>
              <a:t>Executed the Czar and his family</a:t>
            </a:r>
          </a:p>
          <a:p>
            <a:r>
              <a:rPr lang="en-US" dirty="0" smtClean="0"/>
              <a:t>Treaty of Breast-</a:t>
            </a:r>
            <a:r>
              <a:rPr lang="en-US" dirty="0" err="1" smtClean="0"/>
              <a:t>Litovsk</a:t>
            </a:r>
            <a:endParaRPr lang="en-US" dirty="0" smtClean="0"/>
          </a:p>
          <a:p>
            <a:pPr lvl="1"/>
            <a:r>
              <a:rPr lang="en-US" dirty="0" smtClean="0"/>
              <a:t>Separate peace with Germany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leading America to war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Zimmerman Note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Sinking of the </a:t>
            </a:r>
            <a:r>
              <a:rPr lang="en-US" i="1" dirty="0" smtClean="0"/>
              <a:t>Lusitania</a:t>
            </a:r>
            <a:r>
              <a:rPr lang="en-US" dirty="0" smtClean="0"/>
              <a:t> (128 Americans killed)</a:t>
            </a:r>
          </a:p>
          <a:p>
            <a:pPr marL="1124712" lvl="2" indent="-457200"/>
            <a:r>
              <a:rPr lang="en-US" sz="1300" dirty="0" smtClean="0"/>
              <a:t>http://www.history.com/videos/u-boats-sink-the-lusitania-in-1915#u-boats-sink-the-lusitania-in-1915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b="1" dirty="0" smtClean="0"/>
              <a:t>Unrestricted Submarine Warfare</a:t>
            </a:r>
          </a:p>
        </p:txBody>
      </p:sp>
      <p:pic>
        <p:nvPicPr>
          <p:cNvPr id="5" name="Content Placeholder 4" descr="ww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3141" y="1267809"/>
            <a:ext cx="3698459" cy="4980591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Zimmerman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Arthur Zimmerman</a:t>
            </a:r>
          </a:p>
          <a:p>
            <a:pPr lvl="1"/>
            <a:r>
              <a:rPr lang="en-US" dirty="0" smtClean="0"/>
              <a:t>German Foreign Secretary</a:t>
            </a:r>
          </a:p>
          <a:p>
            <a:pPr lvl="1"/>
            <a:r>
              <a:rPr lang="en-US" dirty="0" smtClean="0"/>
              <a:t>Sends note to German ambassador in Mexico</a:t>
            </a:r>
          </a:p>
          <a:p>
            <a:pPr lvl="1"/>
            <a:r>
              <a:rPr lang="en-US" dirty="0" smtClean="0"/>
              <a:t>Proposed an alliance with Mexico if the US abandons neutrality</a:t>
            </a:r>
          </a:p>
          <a:p>
            <a:pPr lvl="1"/>
            <a:r>
              <a:rPr lang="en-US" dirty="0" smtClean="0"/>
              <a:t>Promised to return land the US had taken to Mexico</a:t>
            </a:r>
            <a:endParaRPr lang="en-US" dirty="0"/>
          </a:p>
        </p:txBody>
      </p:sp>
    </p:spTree>
  </p:cSld>
  <p:clrMapOvr>
    <a:masterClrMapping/>
  </p:clrMapOvr>
  <p:transition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Lusitania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 Warning</a:t>
            </a:r>
          </a:p>
          <a:p>
            <a:pPr lvl="1"/>
            <a:r>
              <a:rPr lang="en-US" dirty="0" smtClean="0"/>
              <a:t>Germany warns it will sink any vessel entering or leaving a British port</a:t>
            </a:r>
          </a:p>
          <a:p>
            <a:r>
              <a:rPr lang="en-US" dirty="0" smtClean="0"/>
              <a:t>Lusitania </a:t>
            </a:r>
          </a:p>
          <a:p>
            <a:pPr lvl="1"/>
            <a:r>
              <a:rPr lang="en-US" dirty="0" smtClean="0"/>
              <a:t>Passenger liner sunk by German U-Boats</a:t>
            </a:r>
          </a:p>
          <a:p>
            <a:pPr lvl="1"/>
            <a:r>
              <a:rPr lang="en-US" dirty="0" smtClean="0"/>
              <a:t>128 Americans die</a:t>
            </a:r>
            <a:endParaRPr lang="en-US" dirty="0"/>
          </a:p>
        </p:txBody>
      </p:sp>
    </p:spTree>
  </p:cSld>
  <p:clrMapOvr>
    <a:masterClrMapping/>
  </p:clrMapOvr>
  <p:transition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Enters the War.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Germany tries to end the war before American soldiers and Marines can arrive</a:t>
            </a:r>
          </a:p>
          <a:p>
            <a:pPr lvl="1"/>
            <a:r>
              <a:rPr lang="en-US" sz="2200" dirty="0" smtClean="0"/>
              <a:t>Marines win at Belleau Wood</a:t>
            </a:r>
          </a:p>
          <a:p>
            <a:pPr lvl="1"/>
            <a:r>
              <a:rPr lang="en-US" sz="1300" dirty="0" smtClean="0"/>
              <a:t>http://videos.howstuffworks.com/military-channel/5145-20th-century-battlefields-1918-western-front-2-video.htm</a:t>
            </a:r>
            <a:endParaRPr lang="en-US" dirty="0" smtClean="0"/>
          </a:p>
          <a:p>
            <a:r>
              <a:rPr lang="en-US" dirty="0" smtClean="0"/>
              <a:t>Once America arrives the fresh troops help quickly defeat the Central Powers</a:t>
            </a:r>
          </a:p>
        </p:txBody>
      </p:sp>
      <p:pic>
        <p:nvPicPr>
          <p:cNvPr id="5" name="Content Placeholder 4" descr="wwi6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99785"/>
            <a:ext cx="4038600" cy="3076067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National Defense Act</a:t>
            </a:r>
          </a:p>
          <a:p>
            <a:pPr lvl="1"/>
            <a:r>
              <a:rPr lang="en-US" dirty="0" smtClean="0"/>
              <a:t>Increased the size of the military and supplied money to build a Navy</a:t>
            </a:r>
          </a:p>
          <a:p>
            <a:r>
              <a:rPr lang="en-US" dirty="0" smtClean="0"/>
              <a:t>Selective Service Act</a:t>
            </a:r>
          </a:p>
          <a:p>
            <a:pPr lvl="1"/>
            <a:r>
              <a:rPr lang="en-US" dirty="0" smtClean="0"/>
              <a:t>Authorizes a military draft that required drafted soldiers to serve until four months after the President declared peace</a:t>
            </a:r>
          </a:p>
          <a:p>
            <a:r>
              <a:rPr lang="en-US" dirty="0" smtClean="0"/>
              <a:t>Espionage Act</a:t>
            </a:r>
          </a:p>
          <a:p>
            <a:pPr lvl="1"/>
            <a:r>
              <a:rPr lang="en-US" dirty="0" smtClean="0"/>
              <a:t>Made it a crime to interfere with the induction of soldiers or to knowingly refuse the draft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</p:cSld>
  <p:clrMapOvr>
    <a:masterClrMapping/>
  </p:clrMapOvr>
  <p:transition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During the War.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Sedition Act of 1918</a:t>
            </a:r>
          </a:p>
          <a:p>
            <a:pPr lvl="1"/>
            <a:r>
              <a:rPr lang="en-US" dirty="0" smtClean="0"/>
              <a:t>Became a crime to speak out, write, or engage in any activity contradictory to the government’s war efforts</a:t>
            </a:r>
          </a:p>
          <a:p>
            <a:pPr lvl="2"/>
            <a:r>
              <a:rPr lang="en-US" dirty="0" smtClean="0"/>
              <a:t>Pacifist and Socialists spoke out against the war and were jailed</a:t>
            </a:r>
          </a:p>
          <a:p>
            <a:pPr lvl="3"/>
            <a:r>
              <a:rPr lang="en-US" dirty="0" smtClean="0"/>
              <a:t>Eugene Debs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Participation in war effort seen as patriotic</a:t>
            </a:r>
          </a:p>
          <a:p>
            <a:pPr lvl="1"/>
            <a:r>
              <a:rPr lang="en-US" dirty="0" smtClean="0"/>
              <a:t>Victory Gardens</a:t>
            </a:r>
          </a:p>
          <a:p>
            <a:pPr lvl="1"/>
            <a:r>
              <a:rPr lang="en-US" dirty="0" smtClean="0"/>
              <a:t>Price Controls</a:t>
            </a:r>
          </a:p>
          <a:p>
            <a:pPr lvl="1"/>
            <a:r>
              <a:rPr lang="en-US" dirty="0" smtClean="0"/>
              <a:t>Rationing</a:t>
            </a:r>
          </a:p>
          <a:p>
            <a:pPr lvl="1"/>
            <a:r>
              <a:rPr lang="en-US" dirty="0" smtClean="0"/>
              <a:t>Liberty Bonds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Nationalists saw their own countries as superior and looked toward other countries with hostility</a:t>
            </a:r>
          </a:p>
          <a:p>
            <a:r>
              <a:rPr lang="en-US" dirty="0" smtClean="0"/>
              <a:t>Governments willing to go to the brink of war to protect their “national honor”</a:t>
            </a:r>
          </a:p>
          <a:p>
            <a:r>
              <a:rPr lang="en-US" dirty="0" smtClean="0"/>
              <a:t>Citizens ready to die for their country</a:t>
            </a:r>
          </a:p>
        </p:txBody>
      </p:sp>
      <p:pic>
        <p:nvPicPr>
          <p:cNvPr id="1029" name="Picture 5" descr="C:\Documents and Settings\USER\Local Settings\Temporary Internet Files\Content.IE5\T254BBFC\MP900446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125" y="2590800"/>
            <a:ext cx="4406275" cy="29398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Germans Surrender</a:t>
            </a:r>
          </a:p>
          <a:p>
            <a:pPr lvl="1"/>
            <a:r>
              <a:rPr lang="en-US" dirty="0" smtClean="0"/>
              <a:t>November 11, 1918 and 11 AM</a:t>
            </a:r>
          </a:p>
          <a:p>
            <a:pPr lvl="2"/>
            <a:r>
              <a:rPr lang="en-US" dirty="0" smtClean="0"/>
              <a:t>Eleventh hour of the eleventh day of the eleventh month</a:t>
            </a:r>
          </a:p>
          <a:p>
            <a:r>
              <a:rPr lang="en-US" dirty="0" smtClean="0"/>
              <a:t>The war cost 8 million lives</a:t>
            </a:r>
          </a:p>
          <a:p>
            <a:pPr lvl="1"/>
            <a:r>
              <a:rPr lang="en-US" dirty="0" smtClean="0"/>
              <a:t>20 million people were wounded</a:t>
            </a:r>
          </a:p>
          <a:p>
            <a:r>
              <a:rPr lang="en-US" dirty="0" smtClean="0"/>
              <a:t>Treaty of Versailles ends the Great War</a:t>
            </a:r>
          </a:p>
          <a:p>
            <a:pPr lvl="1"/>
            <a:r>
              <a:rPr lang="en-US" sz="1200" dirty="0" smtClean="0"/>
              <a:t>http://www.history.com/topics/battle-of-the-somme/videos#treaty-of-versailles-end-world-war-i</a:t>
            </a:r>
            <a:endParaRPr lang="en-US" sz="1200" dirty="0"/>
          </a:p>
        </p:txBody>
      </p:sp>
      <p:pic>
        <p:nvPicPr>
          <p:cNvPr id="5" name="Content Placeholder 4" descr="wwi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9305" y="1196181"/>
            <a:ext cx="3858895" cy="4823619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Big Four</a:t>
            </a:r>
          </a:p>
          <a:p>
            <a:pPr lvl="1"/>
            <a:r>
              <a:rPr lang="en-US" dirty="0" smtClean="0"/>
              <a:t>David Lloyd George</a:t>
            </a:r>
          </a:p>
          <a:p>
            <a:pPr lvl="2"/>
            <a:r>
              <a:rPr lang="en-US" dirty="0" smtClean="0"/>
              <a:t>Britain</a:t>
            </a:r>
          </a:p>
          <a:p>
            <a:pPr lvl="1"/>
            <a:r>
              <a:rPr lang="en-US" dirty="0" smtClean="0"/>
              <a:t>Clemenceau</a:t>
            </a:r>
          </a:p>
          <a:p>
            <a:pPr lvl="2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Woodrow Wilson</a:t>
            </a:r>
          </a:p>
          <a:p>
            <a:pPr lvl="2"/>
            <a:r>
              <a:rPr lang="en-US" dirty="0" smtClean="0"/>
              <a:t>America</a:t>
            </a:r>
          </a:p>
          <a:p>
            <a:pPr lvl="1"/>
            <a:r>
              <a:rPr lang="en-US" dirty="0" smtClean="0"/>
              <a:t>Orlando</a:t>
            </a:r>
          </a:p>
          <a:p>
            <a:pPr lvl="2"/>
            <a:r>
              <a:rPr lang="en-US" dirty="0" smtClean="0"/>
              <a:t>Italy</a:t>
            </a:r>
          </a:p>
          <a:p>
            <a:r>
              <a:rPr lang="en-US" dirty="0" smtClean="0"/>
              <a:t>Met to decide the fate of Germany at Versailles</a:t>
            </a:r>
          </a:p>
        </p:txBody>
      </p:sp>
      <p:pic>
        <p:nvPicPr>
          <p:cNvPr id="5" name="Content Placeholder 4" descr="thebig4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0330" y="2133600"/>
            <a:ext cx="4561270" cy="351869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Wilson’s 14 Points</a:t>
            </a:r>
          </a:p>
          <a:p>
            <a:pPr lvl="1"/>
            <a:r>
              <a:rPr lang="en-US" dirty="0" smtClean="0"/>
              <a:t>Wilson’s view on how the world should be set up</a:t>
            </a:r>
          </a:p>
          <a:p>
            <a:pPr lvl="1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point provided for the creation of the League of Nations</a:t>
            </a:r>
          </a:p>
          <a:p>
            <a:pPr lvl="2"/>
            <a:r>
              <a:rPr lang="en-US" dirty="0" smtClean="0"/>
              <a:t>Meeting place where all nations could come to discuss problems</a:t>
            </a:r>
            <a:endParaRPr lang="en-US" dirty="0"/>
          </a:p>
        </p:txBody>
      </p:sp>
      <p:pic>
        <p:nvPicPr>
          <p:cNvPr id="5" name="Content Placeholder 4" descr="tl1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828800"/>
            <a:ext cx="3898392" cy="4331547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Versailles..</a:t>
            </a:r>
            <a:endParaRPr lang="en-US" dirty="0"/>
          </a:p>
        </p:txBody>
      </p:sp>
      <p:pic>
        <p:nvPicPr>
          <p:cNvPr id="5" name="Content Placeholder 4" descr="german_troops_warsa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120" y="2286000"/>
            <a:ext cx="4436080" cy="3399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War Guilt Clause</a:t>
            </a:r>
          </a:p>
          <a:p>
            <a:pPr lvl="1"/>
            <a:r>
              <a:rPr lang="en-US" dirty="0" smtClean="0"/>
              <a:t>Germany had to admit that it was totally responsible for the war</a:t>
            </a:r>
          </a:p>
          <a:p>
            <a:pPr lvl="1"/>
            <a:r>
              <a:rPr lang="en-US" dirty="0" smtClean="0"/>
              <a:t>Also made to make </a:t>
            </a:r>
            <a:r>
              <a:rPr lang="en-US" b="1" dirty="0" smtClean="0"/>
              <a:t>REPARATION</a:t>
            </a:r>
            <a:r>
              <a:rPr lang="en-US" dirty="0" smtClean="0"/>
              <a:t> </a:t>
            </a:r>
            <a:r>
              <a:rPr lang="en-US" b="1" dirty="0" smtClean="0"/>
              <a:t>PAYMENTS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Used to pay for the damage the war had caused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 never joins the League of Nations</a:t>
            </a:r>
          </a:p>
          <a:p>
            <a:r>
              <a:rPr lang="en-US" dirty="0" smtClean="0"/>
              <a:t>Reparation payments were too high and led to Germany becoming insanely poor</a:t>
            </a:r>
          </a:p>
          <a:p>
            <a:pPr lvl="1"/>
            <a:r>
              <a:rPr lang="en-US" dirty="0" smtClean="0"/>
              <a:t>Wheelbarrows of money needed to buy bread</a:t>
            </a:r>
          </a:p>
          <a:p>
            <a:pPr algn="ctr"/>
            <a:r>
              <a:rPr lang="en-US" sz="4000" b="1" dirty="0" smtClean="0"/>
              <a:t>Terms of the Treaty of Versailles leads directly to World War II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pic>
        <p:nvPicPr>
          <p:cNvPr id="5" name="Content Placeholder 4" descr="industrializ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Transition of society from rural to urban</a:t>
            </a:r>
          </a:p>
          <a:p>
            <a:r>
              <a:rPr lang="en-US" dirty="0" smtClean="0"/>
              <a:t>Industrialization accelerated economic competition among European nations</a:t>
            </a:r>
          </a:p>
          <a:p>
            <a:r>
              <a:rPr lang="en-US" dirty="0" smtClean="0"/>
              <a:t>Led to an increased production of military supplies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System.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Powers</a:t>
            </a:r>
          </a:p>
          <a:p>
            <a:pPr lvl="1"/>
            <a:r>
              <a:rPr lang="en-US" dirty="0" smtClean="0"/>
              <a:t>Defensive Alliance</a:t>
            </a:r>
          </a:p>
          <a:p>
            <a:pPr lvl="2"/>
            <a:r>
              <a:rPr lang="en-US" dirty="0" smtClean="0"/>
              <a:t>Countries involved would come to each other’s defense should one be attacked</a:t>
            </a:r>
          </a:p>
          <a:p>
            <a:pPr lvl="1"/>
            <a:r>
              <a:rPr lang="en-US" dirty="0" smtClean="0"/>
              <a:t>Linked Germany, Austria-Hungary, and Italy</a:t>
            </a:r>
          </a:p>
        </p:txBody>
      </p:sp>
      <p:pic>
        <p:nvPicPr>
          <p:cNvPr id="7" name="Content Placeholder 4" descr="Triple_Alli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133600"/>
            <a:ext cx="4495800" cy="39624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System..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Allied Powers</a:t>
            </a:r>
          </a:p>
          <a:p>
            <a:pPr lvl="1"/>
            <a:r>
              <a:rPr lang="en-US" dirty="0" smtClean="0"/>
              <a:t>Britain, France, and Russia</a:t>
            </a:r>
          </a:p>
          <a:p>
            <a:pPr lvl="1"/>
            <a:r>
              <a:rPr lang="en-US" dirty="0" smtClean="0"/>
              <a:t>Was not a defensive alliance</a:t>
            </a:r>
          </a:p>
          <a:p>
            <a:pPr lvl="2"/>
            <a:r>
              <a:rPr lang="en-US" dirty="0" smtClean="0"/>
              <a:t>Informal Alliance</a:t>
            </a:r>
          </a:p>
        </p:txBody>
      </p:sp>
      <p:pic>
        <p:nvPicPr>
          <p:cNvPr id="5" name="Content Placeholder 4" descr="1914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470944"/>
            <a:ext cx="3962400" cy="33337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Germany increases the size of its Navy</a:t>
            </a:r>
          </a:p>
          <a:p>
            <a:pPr lvl="1"/>
            <a:r>
              <a:rPr lang="en-US" dirty="0" smtClean="0"/>
              <a:t>Britain responded by building up its Navy</a:t>
            </a:r>
          </a:p>
          <a:p>
            <a:pPr lvl="2"/>
            <a:r>
              <a:rPr lang="en-US" dirty="0" smtClean="0"/>
              <a:t>Britain is an island nation</a:t>
            </a:r>
          </a:p>
          <a:p>
            <a:pPr lvl="2"/>
            <a:r>
              <a:rPr lang="en-US" dirty="0" smtClean="0"/>
              <a:t>Felt that any increase in a Navy’s size was an attack on their country</a:t>
            </a:r>
            <a:endParaRPr lang="en-US" dirty="0"/>
          </a:p>
        </p:txBody>
      </p:sp>
      <p:pic>
        <p:nvPicPr>
          <p:cNvPr id="5" name="Content Placeholder 4" descr="scots-wwIi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4601" y="1229519"/>
            <a:ext cx="3839799" cy="4561681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Militarism.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European Powers begin to increase the size of their militaries</a:t>
            </a:r>
          </a:p>
          <a:p>
            <a:pPr lvl="1"/>
            <a:r>
              <a:rPr lang="en-US" dirty="0" smtClean="0"/>
              <a:t>New technologies and industrialization leads to mass production of new weapons</a:t>
            </a:r>
          </a:p>
          <a:p>
            <a:pPr lvl="2"/>
            <a:r>
              <a:rPr lang="en-US" dirty="0" smtClean="0"/>
              <a:t>Poison Gas</a:t>
            </a:r>
          </a:p>
          <a:p>
            <a:pPr lvl="2"/>
            <a:r>
              <a:rPr lang="en-US" dirty="0" smtClean="0"/>
              <a:t>Machine Guns</a:t>
            </a:r>
          </a:p>
          <a:p>
            <a:pPr lvl="2"/>
            <a:r>
              <a:rPr lang="en-US" dirty="0" smtClean="0"/>
              <a:t>Tanks</a:t>
            </a:r>
          </a:p>
          <a:p>
            <a:r>
              <a:rPr lang="en-US" dirty="0" smtClean="0"/>
              <a:t>Also begin to plan for what to do in the case of war</a:t>
            </a:r>
            <a:endParaRPr lang="en-US" dirty="0"/>
          </a:p>
        </p:txBody>
      </p:sp>
      <p:pic>
        <p:nvPicPr>
          <p:cNvPr id="9" name="Picture 8" descr="w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4292600" cy="321945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3259</TotalTime>
  <Words>1626</Words>
  <Application>Microsoft Office PowerPoint</Application>
  <PresentationFormat>On-screen Show (4:3)</PresentationFormat>
  <Paragraphs>248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World War I</vt:lpstr>
      <vt:lpstr>June 28, 1914</vt:lpstr>
      <vt:lpstr>Causes of World War I</vt:lpstr>
      <vt:lpstr>Growth of Nationalism</vt:lpstr>
      <vt:lpstr>Industrialization</vt:lpstr>
      <vt:lpstr>Alliance System.</vt:lpstr>
      <vt:lpstr>Alliance System..</vt:lpstr>
      <vt:lpstr>Militarism</vt:lpstr>
      <vt:lpstr>Militarism.</vt:lpstr>
      <vt:lpstr>Imperialism</vt:lpstr>
      <vt:lpstr>The Balkans</vt:lpstr>
      <vt:lpstr>Emergence of Serbia</vt:lpstr>
      <vt:lpstr>The Black Hand</vt:lpstr>
      <vt:lpstr>The Assassination</vt:lpstr>
      <vt:lpstr>The Assassination.</vt:lpstr>
      <vt:lpstr>The Assassination..</vt:lpstr>
      <vt:lpstr>The Assassination…</vt:lpstr>
      <vt:lpstr>The Assassination….</vt:lpstr>
      <vt:lpstr>The Assassination…..</vt:lpstr>
      <vt:lpstr>The Assassination……</vt:lpstr>
      <vt:lpstr>To War</vt:lpstr>
      <vt:lpstr>To War.</vt:lpstr>
      <vt:lpstr>To War..</vt:lpstr>
      <vt:lpstr>To War…</vt:lpstr>
      <vt:lpstr>Central vs. Allies</vt:lpstr>
      <vt:lpstr>Germany Invades…And Fails</vt:lpstr>
      <vt:lpstr>Bloody Deadlock</vt:lpstr>
      <vt:lpstr>Trench Warfare</vt:lpstr>
      <vt:lpstr>Western Front</vt:lpstr>
      <vt:lpstr>Western Front.</vt:lpstr>
      <vt:lpstr>Resort to Total War</vt:lpstr>
      <vt:lpstr>Revolution in Russia</vt:lpstr>
      <vt:lpstr>US Enters the War</vt:lpstr>
      <vt:lpstr>Zimmerman Note</vt:lpstr>
      <vt:lpstr>The Lusitania</vt:lpstr>
      <vt:lpstr>US Enters the War.</vt:lpstr>
      <vt:lpstr>US During the War</vt:lpstr>
      <vt:lpstr>US During the War.</vt:lpstr>
      <vt:lpstr>US During the War</vt:lpstr>
      <vt:lpstr>End of the War</vt:lpstr>
      <vt:lpstr>Treaty of Versailles</vt:lpstr>
      <vt:lpstr>Treaty of Versailles.</vt:lpstr>
      <vt:lpstr>Treaty of Versailles..</vt:lpstr>
      <vt:lpstr>Treaty of Versailles…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USER</dc:creator>
  <cp:lastModifiedBy>USER</cp:lastModifiedBy>
  <cp:revision>31</cp:revision>
  <dcterms:created xsi:type="dcterms:W3CDTF">2010-10-31T21:52:59Z</dcterms:created>
  <dcterms:modified xsi:type="dcterms:W3CDTF">2012-01-30T11:00:01Z</dcterms:modified>
</cp:coreProperties>
</file>