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57" r:id="rId3"/>
    <p:sldId id="259" r:id="rId4"/>
    <p:sldId id="261" r:id="rId5"/>
    <p:sldId id="262" r:id="rId6"/>
    <p:sldId id="263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327" r:id="rId19"/>
    <p:sldId id="328" r:id="rId20"/>
    <p:sldId id="329" r:id="rId21"/>
    <p:sldId id="330" r:id="rId22"/>
    <p:sldId id="331" r:id="rId23"/>
    <p:sldId id="281" r:id="rId24"/>
    <p:sldId id="282" r:id="rId25"/>
    <p:sldId id="283" r:id="rId26"/>
    <p:sldId id="292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293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15" r:id="rId53"/>
    <p:sldId id="316" r:id="rId54"/>
    <p:sldId id="317" r:id="rId55"/>
    <p:sldId id="318" r:id="rId56"/>
    <p:sldId id="319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67C0-AD99-44F5-9310-8F27A6961D41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6E33C-AD7E-49E0-B5A1-668FA4049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E33C-AD7E-49E0-B5A1-668FA4049E7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F061A5-DB60-4B22-8647-3BE987BE5279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3C526-9B8E-453F-A6DF-1828FEED37B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Standards 8.5, 8.7, 8.8, 8.9, and 8.10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Blitzkrieg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German offensive warfare</a:t>
            </a:r>
          </a:p>
          <a:p>
            <a:pPr lvl="1"/>
            <a:r>
              <a:rPr lang="en-US" dirty="0" smtClean="0"/>
              <a:t>Gain victory as quickly as possible with the least amount of German casualties</a:t>
            </a:r>
          </a:p>
          <a:p>
            <a:pPr lvl="1"/>
            <a:r>
              <a:rPr lang="en-US" dirty="0" smtClean="0"/>
              <a:t>Panzer Forces</a:t>
            </a:r>
          </a:p>
          <a:p>
            <a:pPr lvl="2"/>
            <a:r>
              <a:rPr lang="en-US" dirty="0" smtClean="0"/>
              <a:t>German tanks would crash through defensive lines at top speed</a:t>
            </a:r>
          </a:p>
          <a:p>
            <a:pPr lvl="2"/>
            <a:r>
              <a:rPr lang="en-US" sz="1300" dirty="0" smtClean="0"/>
              <a:t>http://military.discovery.com/videos/top-ten-tanks-mk-iv-panzer.html</a:t>
            </a:r>
          </a:p>
          <a:p>
            <a:pPr lvl="1"/>
            <a:r>
              <a:rPr lang="en-US" dirty="0" smtClean="0"/>
              <a:t>Motorized Infantry</a:t>
            </a:r>
          </a:p>
          <a:p>
            <a:pPr lvl="2"/>
            <a:r>
              <a:rPr lang="en-US" dirty="0" smtClean="0"/>
              <a:t>Infantry in trucks would come in right behind the Panzers to allow the tanks to continue their advance</a:t>
            </a:r>
          </a:p>
          <a:p>
            <a:pPr lvl="1"/>
            <a:r>
              <a:rPr lang="en-US" dirty="0" smtClean="0"/>
              <a:t>Regular Infantry</a:t>
            </a:r>
          </a:p>
          <a:p>
            <a:pPr lvl="2"/>
            <a:r>
              <a:rPr lang="en-US" dirty="0" smtClean="0"/>
              <a:t>Advance on foot so to allow Motorized infantry to continue on</a:t>
            </a:r>
          </a:p>
          <a:p>
            <a:r>
              <a:rPr lang="en-US" sz="1300" dirty="0" smtClean="0"/>
              <a:t>http://www.5min.com/Video/World-War-II-Invasion-of-Poland-1354517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Germany’s Panzers vs. Polish Calvary</a:t>
            </a:r>
          </a:p>
          <a:p>
            <a:pPr lvl="1"/>
            <a:r>
              <a:rPr lang="en-US" dirty="0" smtClean="0"/>
              <a:t>Case White</a:t>
            </a:r>
          </a:p>
          <a:p>
            <a:pPr lvl="2"/>
            <a:r>
              <a:rPr lang="en-US" dirty="0" smtClean="0"/>
              <a:t>Polish Calvary forces charge German tanks with their swords</a:t>
            </a:r>
          </a:p>
          <a:p>
            <a:pPr lvl="1"/>
            <a:r>
              <a:rPr lang="en-US" dirty="0" smtClean="0"/>
              <a:t>Russians also invade from the east</a:t>
            </a:r>
          </a:p>
          <a:p>
            <a:pPr lvl="2"/>
            <a:endParaRPr lang="en-US" dirty="0"/>
          </a:p>
        </p:txBody>
      </p:sp>
      <p:pic>
        <p:nvPicPr>
          <p:cNvPr id="5" name="Content Placeholder 4" descr="invasion of poland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89941"/>
            <a:ext cx="4038600" cy="38957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Poland.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World doesn’t realize how powerful the Blitzkrieg is</a:t>
            </a:r>
          </a:p>
          <a:p>
            <a:pPr lvl="1"/>
            <a:r>
              <a:rPr lang="en-US" dirty="0" smtClean="0"/>
              <a:t>Blame Poland’s military and planning for its defeat</a:t>
            </a:r>
          </a:p>
          <a:p>
            <a:pPr lvl="1"/>
            <a:r>
              <a:rPr lang="en-US" dirty="0" smtClean="0"/>
              <a:t>Germany defeats Poland in 26 Days!</a:t>
            </a:r>
          </a:p>
        </p:txBody>
      </p:sp>
      <p:pic>
        <p:nvPicPr>
          <p:cNvPr id="5" name="Content Placeholder 4" descr="panz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Responds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Britain and France dedicated to defensive warfare</a:t>
            </a:r>
          </a:p>
          <a:p>
            <a:pPr lvl="1"/>
            <a:r>
              <a:rPr lang="en-US" dirty="0" smtClean="0"/>
              <a:t>Refused to send any aid to Poland</a:t>
            </a:r>
          </a:p>
          <a:p>
            <a:pPr lvl="1"/>
            <a:r>
              <a:rPr lang="en-US" dirty="0" smtClean="0"/>
              <a:t>Maintained their defensive strategy and let Poland fight on its own</a:t>
            </a:r>
          </a:p>
          <a:p>
            <a:r>
              <a:rPr lang="en-US" dirty="0" smtClean="0"/>
              <a:t>Russia realizes Germany’s Power</a:t>
            </a:r>
          </a:p>
          <a:p>
            <a:pPr lvl="1"/>
            <a:r>
              <a:rPr lang="en-US" dirty="0" smtClean="0"/>
              <a:t>Had agreed to spilt Poland</a:t>
            </a:r>
          </a:p>
          <a:p>
            <a:pPr lvl="1"/>
            <a:r>
              <a:rPr lang="en-US" dirty="0" smtClean="0"/>
              <a:t>Stalin is scared and worried about a German invasion of Russia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Target…France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Blitzkrieg</a:t>
            </a:r>
          </a:p>
          <a:p>
            <a:pPr lvl="1"/>
            <a:r>
              <a:rPr lang="en-US" dirty="0" smtClean="0"/>
              <a:t>Unleashed against Belgium and the Netherlands</a:t>
            </a:r>
          </a:p>
          <a:p>
            <a:pPr lvl="1"/>
            <a:r>
              <a:rPr lang="en-US" dirty="0" smtClean="0"/>
              <a:t>Takes 10 days to capture these two countries</a:t>
            </a:r>
          </a:p>
          <a:p>
            <a:pPr lvl="2"/>
            <a:r>
              <a:rPr lang="en-US" dirty="0" smtClean="0"/>
              <a:t>France and Britain try to reinforce the countries but fail</a:t>
            </a:r>
          </a:p>
          <a:p>
            <a:pPr lvl="3"/>
            <a:r>
              <a:rPr lang="en-US" dirty="0" smtClean="0"/>
              <a:t>Become surrounded</a:t>
            </a:r>
            <a:endParaRPr lang="en-US" dirty="0"/>
          </a:p>
        </p:txBody>
      </p:sp>
      <p:pic>
        <p:nvPicPr>
          <p:cNvPr id="5" name="Content Placeholder 4" descr="invasion of france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12653"/>
            <a:ext cx="4038600" cy="265033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Dunkirk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Germans rapidly advances into France</a:t>
            </a:r>
          </a:p>
          <a:p>
            <a:r>
              <a:rPr lang="en-US" dirty="0" smtClean="0"/>
              <a:t>Trapped troops decide to try to flee to Britain</a:t>
            </a:r>
          </a:p>
          <a:p>
            <a:pPr lvl="1"/>
            <a:r>
              <a:rPr lang="en-US" dirty="0" smtClean="0"/>
              <a:t>338,000 troops escape from France into Britain</a:t>
            </a:r>
          </a:p>
          <a:p>
            <a:pPr lvl="2"/>
            <a:r>
              <a:rPr lang="en-US" dirty="0" smtClean="0"/>
              <a:t>Were able to escape because the British Navy and civilians had sailed across the Channel to evacuate them</a:t>
            </a:r>
          </a:p>
          <a:p>
            <a:r>
              <a:rPr lang="en-US" dirty="0" smtClean="0"/>
              <a:t>The climax to an epic defeat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dunkir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143000"/>
            <a:ext cx="3738562" cy="490922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Conquest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Blitzkrieg</a:t>
            </a:r>
          </a:p>
          <a:p>
            <a:pPr lvl="1"/>
            <a:r>
              <a:rPr lang="en-US" dirty="0" smtClean="0"/>
              <a:t>Unexpected Success</a:t>
            </a:r>
          </a:p>
          <a:p>
            <a:pPr lvl="1"/>
            <a:r>
              <a:rPr lang="en-US" dirty="0" smtClean="0"/>
              <a:t>France falls in 35 days</a:t>
            </a:r>
          </a:p>
          <a:p>
            <a:pPr lvl="2"/>
            <a:r>
              <a:rPr lang="en-US" dirty="0" smtClean="0"/>
              <a:t>The success of the invasion was determined in the first week</a:t>
            </a:r>
          </a:p>
          <a:p>
            <a:r>
              <a:rPr lang="en-US" dirty="0" smtClean="0"/>
              <a:t>Reason for quick defeat</a:t>
            </a:r>
          </a:p>
          <a:p>
            <a:pPr lvl="1"/>
            <a:r>
              <a:rPr lang="en-US" dirty="0" smtClean="0"/>
              <a:t>France lacks necessary armed forces and misused the ones that they had</a:t>
            </a:r>
            <a:endParaRPr lang="en-US" dirty="0"/>
          </a:p>
        </p:txBody>
      </p:sp>
      <p:pic>
        <p:nvPicPr>
          <p:cNvPr id="5" name="Content Placeholder 4" descr="hitler pari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524000"/>
            <a:ext cx="3488342" cy="50593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Charles de Gaulle</a:t>
            </a:r>
          </a:p>
          <a:p>
            <a:pPr lvl="1"/>
            <a:r>
              <a:rPr lang="en-US" dirty="0" smtClean="0"/>
              <a:t>Escaped to London</a:t>
            </a:r>
          </a:p>
          <a:p>
            <a:pPr lvl="1"/>
            <a:r>
              <a:rPr lang="en-US" dirty="0" smtClean="0"/>
              <a:t>Organized his own government in exile for France</a:t>
            </a:r>
            <a:endParaRPr lang="en-US" dirty="0"/>
          </a:p>
        </p:txBody>
      </p:sp>
      <p:pic>
        <p:nvPicPr>
          <p:cNvPr id="5" name="Content Placeholder 4" descr="charles de gaul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9537" y="1920875"/>
            <a:ext cx="2955925" cy="44338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“Jewish Question”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Hitler’s Plan</a:t>
            </a:r>
          </a:p>
          <a:p>
            <a:pPr lvl="1"/>
            <a:r>
              <a:rPr lang="en-US" dirty="0" smtClean="0"/>
              <a:t>Hitler planned to remove all Jews from Germany</a:t>
            </a:r>
          </a:p>
          <a:p>
            <a:pPr lvl="1"/>
            <a:r>
              <a:rPr lang="en-US" dirty="0" smtClean="0"/>
              <a:t>Hitler first created many restrictions on Jews</a:t>
            </a:r>
          </a:p>
          <a:p>
            <a:pPr lvl="2"/>
            <a:r>
              <a:rPr lang="en-US" dirty="0" smtClean="0"/>
              <a:t>This was done to encourage their relocation on their own</a:t>
            </a:r>
            <a:endParaRPr lang="en-US" dirty="0"/>
          </a:p>
        </p:txBody>
      </p:sp>
      <p:pic>
        <p:nvPicPr>
          <p:cNvPr id="5" name="Content Placeholder 4" descr="a6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132806"/>
            <a:ext cx="3276600" cy="40100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Kristallnacht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Jew assassinates German official in Paris</a:t>
            </a:r>
          </a:p>
          <a:p>
            <a:pPr lvl="1"/>
            <a:r>
              <a:rPr lang="en-US" dirty="0" smtClean="0"/>
              <a:t>Kristallnacht results</a:t>
            </a:r>
          </a:p>
          <a:p>
            <a:pPr lvl="2"/>
            <a:r>
              <a:rPr lang="en-US" dirty="0" smtClean="0"/>
              <a:t>“Night of Broken Glass”</a:t>
            </a:r>
          </a:p>
          <a:p>
            <a:pPr lvl="2"/>
            <a:r>
              <a:rPr lang="en-US" dirty="0" smtClean="0"/>
              <a:t>Nazis break into Jewish businesses and destroy them and burn synagogues</a:t>
            </a:r>
          </a:p>
          <a:p>
            <a:pPr lvl="2"/>
            <a:r>
              <a:rPr lang="en-US" dirty="0" smtClean="0"/>
              <a:t>Results in mass Jewish emigration from Germany</a:t>
            </a:r>
          </a:p>
          <a:p>
            <a:pPr lvl="2"/>
            <a:endParaRPr lang="en-US" dirty="0"/>
          </a:p>
        </p:txBody>
      </p:sp>
      <p:pic>
        <p:nvPicPr>
          <p:cNvPr id="5" name="Content Placeholder 4" descr="kristallnacht,_store_berlin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3900" y="2250948"/>
            <a:ext cx="4457700" cy="33878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ld-war-II-memorial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581400"/>
            <a:ext cx="5201653" cy="3040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1939-1945</a:t>
            </a:r>
          </a:p>
          <a:p>
            <a:pPr lvl="1"/>
            <a:r>
              <a:rPr lang="en-US" dirty="0" smtClean="0"/>
              <a:t>Axis Powers</a:t>
            </a:r>
          </a:p>
          <a:p>
            <a:pPr lvl="2"/>
            <a:r>
              <a:rPr lang="en-US" dirty="0" smtClean="0"/>
              <a:t>Germany, Italy, and Japan</a:t>
            </a:r>
          </a:p>
          <a:p>
            <a:pPr lvl="1"/>
            <a:r>
              <a:rPr lang="en-US" dirty="0" smtClean="0"/>
              <a:t>Allied Powers</a:t>
            </a:r>
          </a:p>
          <a:p>
            <a:pPr lvl="2"/>
            <a:r>
              <a:rPr lang="en-US" dirty="0" smtClean="0"/>
              <a:t>France, Britain, US, Soviet Union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Hitler’s Choice</a:t>
            </a:r>
          </a:p>
          <a:p>
            <a:pPr lvl="1"/>
            <a:r>
              <a:rPr lang="en-US" dirty="0" smtClean="0"/>
              <a:t>The Final Solution</a:t>
            </a:r>
          </a:p>
          <a:p>
            <a:pPr lvl="2"/>
            <a:r>
              <a:rPr lang="en-US" dirty="0" smtClean="0"/>
              <a:t>Hitler chooses extermination as the final solution for the Jewish population in Germany</a:t>
            </a:r>
            <a:endParaRPr lang="en-US" dirty="0"/>
          </a:p>
        </p:txBody>
      </p:sp>
      <p:pic>
        <p:nvPicPr>
          <p:cNvPr id="5" name="Content Placeholder 4" descr="GasChamber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2339785"/>
            <a:ext cx="4724400" cy="314022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out the Final Solution.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Establishment of death camps that use gas to kill</a:t>
            </a:r>
          </a:p>
          <a:p>
            <a:pPr lvl="1"/>
            <a:r>
              <a:rPr lang="en-US" dirty="0" smtClean="0"/>
              <a:t>Auschwitz</a:t>
            </a:r>
          </a:p>
          <a:p>
            <a:pPr lvl="2"/>
            <a:r>
              <a:rPr lang="en-US" dirty="0" smtClean="0"/>
              <a:t>Largest death camp that was built in Poland</a:t>
            </a:r>
          </a:p>
          <a:p>
            <a:pPr lvl="1"/>
            <a:r>
              <a:rPr lang="en-US" dirty="0" smtClean="0"/>
              <a:t>Camps use hydrogen cyanide to kill prisoners</a:t>
            </a:r>
            <a:endParaRPr lang="en-US" dirty="0"/>
          </a:p>
        </p:txBody>
      </p:sp>
      <p:pic>
        <p:nvPicPr>
          <p:cNvPr id="5" name="Content Placeholder 4" descr="GatehouseCov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5969" y="1920875"/>
            <a:ext cx="3623061" cy="44338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out the Final Solution..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 first only Jews unfit for work were killed</a:t>
            </a:r>
          </a:p>
          <a:p>
            <a:pPr lvl="1"/>
            <a:r>
              <a:rPr lang="en-US" dirty="0" smtClean="0"/>
              <a:t>Towards the end of the war all Jews are being killed</a:t>
            </a:r>
          </a:p>
          <a:p>
            <a:r>
              <a:rPr lang="en-US" dirty="0" smtClean="0"/>
              <a:t>In all possibly as many as 5.8 million Jews were killed during the Holocaust</a:t>
            </a:r>
            <a:endParaRPr lang="en-US" dirty="0"/>
          </a:p>
        </p:txBody>
      </p:sp>
      <p:pic>
        <p:nvPicPr>
          <p:cNvPr id="5" name="Content Placeholder 4" descr="NailMark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8608" y="2362200"/>
            <a:ext cx="4386792" cy="329009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Germany focuses on Britain</a:t>
            </a:r>
          </a:p>
          <a:p>
            <a:pPr lvl="1"/>
            <a:r>
              <a:rPr lang="en-US" dirty="0" smtClean="0"/>
              <a:t>Bombing campaign against Britain</a:t>
            </a:r>
          </a:p>
          <a:p>
            <a:pPr lvl="1"/>
            <a:r>
              <a:rPr lang="en-US" dirty="0" smtClean="0"/>
              <a:t>Operation Sea Lion</a:t>
            </a:r>
          </a:p>
          <a:p>
            <a:pPr lvl="1"/>
            <a:r>
              <a:rPr lang="en-US" dirty="0" smtClean="0"/>
              <a:t>Night bombing of London and major cities</a:t>
            </a:r>
          </a:p>
          <a:p>
            <a:pPr lvl="2"/>
            <a:r>
              <a:rPr lang="en-US" dirty="0" smtClean="0"/>
              <a:t>Known as “The Blitz”</a:t>
            </a:r>
          </a:p>
          <a:p>
            <a:r>
              <a:rPr lang="en-US" dirty="0" smtClean="0"/>
              <a:t>First German failure in WWII</a:t>
            </a:r>
            <a:endParaRPr lang="en-US" dirty="0"/>
          </a:p>
        </p:txBody>
      </p:sp>
      <p:pic>
        <p:nvPicPr>
          <p:cNvPr id="5" name="Content Placeholder 4" descr="blogimg_1808_32134-2009080808590670086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2432" y="2133600"/>
            <a:ext cx="4585368" cy="344522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Invades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June 22, 1941</a:t>
            </a:r>
          </a:p>
          <a:p>
            <a:pPr lvl="1"/>
            <a:r>
              <a:rPr lang="en-US" dirty="0" smtClean="0"/>
              <a:t>Germany Invades Russia</a:t>
            </a:r>
          </a:p>
          <a:p>
            <a:pPr lvl="2"/>
            <a:r>
              <a:rPr lang="en-US" dirty="0" smtClean="0"/>
              <a:t>Operation </a:t>
            </a:r>
            <a:r>
              <a:rPr lang="en-US" dirty="0" err="1" smtClean="0"/>
              <a:t>Barborossa</a:t>
            </a:r>
            <a:endParaRPr lang="en-US" smtClean="0"/>
          </a:p>
          <a:p>
            <a:pPr lvl="2"/>
            <a:endParaRPr lang="en-US"/>
          </a:p>
        </p:txBody>
      </p:sp>
      <p:pic>
        <p:nvPicPr>
          <p:cNvPr id="5" name="Content Placeholder 4" descr="pzkw-iv-bul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65377"/>
            <a:ext cx="4038600" cy="374488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Moscow!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German Army pushes to capture Moscow</a:t>
            </a:r>
          </a:p>
          <a:p>
            <a:r>
              <a:rPr lang="en-US" dirty="0" smtClean="0"/>
              <a:t>Scorched Earth Policy</a:t>
            </a:r>
          </a:p>
          <a:p>
            <a:r>
              <a:rPr lang="en-US" dirty="0" smtClean="0"/>
              <a:t>Battle of Stalingrad</a:t>
            </a:r>
          </a:p>
          <a:p>
            <a:pPr lvl="1"/>
            <a:r>
              <a:rPr lang="en-US" dirty="0" smtClean="0"/>
              <a:t>Russians stop the German advance </a:t>
            </a:r>
          </a:p>
          <a:p>
            <a:pPr lvl="1"/>
            <a:r>
              <a:rPr lang="en-US" dirty="0" smtClean="0"/>
              <a:t>200 day battle</a:t>
            </a:r>
          </a:p>
          <a:p>
            <a:pPr lvl="1"/>
            <a:r>
              <a:rPr lang="en-US" dirty="0" smtClean="0"/>
              <a:t>Bloodiest battle of WWII</a:t>
            </a:r>
          </a:p>
          <a:p>
            <a:pPr lvl="1"/>
            <a:r>
              <a:rPr lang="en-US" dirty="0" smtClean="0"/>
              <a:t>Germany begins to retreat</a:t>
            </a:r>
            <a:endParaRPr lang="en-US" dirty="0"/>
          </a:p>
        </p:txBody>
      </p:sp>
      <p:pic>
        <p:nvPicPr>
          <p:cNvPr id="5" name="Content Placeholder 4" descr="200px-Nazi_Swastika_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981200"/>
            <a:ext cx="3794919" cy="379491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Battle of Midway</a:t>
            </a:r>
          </a:p>
          <a:p>
            <a:pPr lvl="1"/>
            <a:r>
              <a:rPr lang="en-US" dirty="0" smtClean="0"/>
              <a:t>US Navy halts the advance of the Japanese by winning the land and sea battle at Midway</a:t>
            </a:r>
            <a:endParaRPr lang="en-US" dirty="0"/>
          </a:p>
        </p:txBody>
      </p:sp>
      <p:pic>
        <p:nvPicPr>
          <p:cNvPr id="7" name="Content Placeholder 6" descr="map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371600"/>
            <a:ext cx="4668215" cy="474065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Guadalcanal</a:t>
            </a:r>
          </a:p>
          <a:p>
            <a:pPr lvl="1"/>
            <a:r>
              <a:rPr lang="en-US" dirty="0" smtClean="0"/>
              <a:t>US Marines invade</a:t>
            </a:r>
          </a:p>
          <a:p>
            <a:pPr lvl="1"/>
            <a:r>
              <a:rPr lang="en-US" dirty="0" smtClean="0"/>
              <a:t>Successful in taking the island but most hold it</a:t>
            </a:r>
          </a:p>
          <a:p>
            <a:pPr lvl="1"/>
            <a:r>
              <a:rPr lang="en-US" dirty="0" smtClean="0"/>
              <a:t>Japanese counterattack</a:t>
            </a:r>
          </a:p>
          <a:p>
            <a:pPr lvl="1"/>
            <a:r>
              <a:rPr lang="en-US" dirty="0" smtClean="0"/>
              <a:t>Marines burn all official documents because they think they are going to be defeated</a:t>
            </a:r>
          </a:p>
          <a:p>
            <a:pPr lvl="1"/>
            <a:r>
              <a:rPr lang="en-US" dirty="0" smtClean="0"/>
              <a:t>Marines hold out</a:t>
            </a:r>
          </a:p>
          <a:p>
            <a:pPr lvl="2"/>
            <a:r>
              <a:rPr lang="en-US" dirty="0" smtClean="0"/>
              <a:t>John </a:t>
            </a:r>
            <a:r>
              <a:rPr lang="en-US" dirty="0" err="1" smtClean="0"/>
              <a:t>Bassilone</a:t>
            </a:r>
            <a:endParaRPr lang="en-US" dirty="0" smtClean="0"/>
          </a:p>
          <a:p>
            <a:pPr lvl="2"/>
            <a:r>
              <a:rPr lang="en-US" dirty="0" smtClean="0"/>
              <a:t>Chesty Puller</a:t>
            </a:r>
            <a:endParaRPr lang="en-US" dirty="0"/>
          </a:p>
        </p:txBody>
      </p:sp>
      <p:pic>
        <p:nvPicPr>
          <p:cNvPr id="5" name="Content Placeholder 4" descr="14172_Ww2_1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752600"/>
            <a:ext cx="4328232" cy="343373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Iwo Jima</a:t>
            </a:r>
          </a:p>
          <a:p>
            <a:pPr lvl="1"/>
            <a:r>
              <a:rPr lang="en-US" dirty="0" smtClean="0"/>
              <a:t>Island 650 miles from Japanese homeland</a:t>
            </a:r>
          </a:p>
          <a:p>
            <a:pPr lvl="1"/>
            <a:r>
              <a:rPr lang="en-US" dirty="0" smtClean="0"/>
              <a:t>Meant to support not life, but death</a:t>
            </a:r>
          </a:p>
          <a:p>
            <a:pPr lvl="1"/>
            <a:r>
              <a:rPr lang="en-US" dirty="0" smtClean="0"/>
              <a:t>Defended by Lieutenant General </a:t>
            </a:r>
            <a:r>
              <a:rPr lang="en-US" dirty="0" err="1" smtClean="0"/>
              <a:t>Kuribayashi</a:t>
            </a:r>
            <a:endParaRPr lang="en-US" dirty="0" smtClean="0"/>
          </a:p>
          <a:p>
            <a:pPr lvl="1"/>
            <a:r>
              <a:rPr lang="en-US" dirty="0" smtClean="0"/>
              <a:t>Fortification specialists had created the island’s defenses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1967_iwo_ji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0"/>
            <a:ext cx="4392364" cy="30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Iwo Jima</a:t>
            </a:r>
          </a:p>
          <a:p>
            <a:pPr lvl="1"/>
            <a:r>
              <a:rPr lang="en-US" dirty="0" smtClean="0"/>
              <a:t>February 19</a:t>
            </a:r>
            <a:r>
              <a:rPr lang="en-US" baseline="30000" dirty="0" smtClean="0"/>
              <a:t>th</a:t>
            </a:r>
            <a:r>
              <a:rPr lang="en-US" dirty="0" smtClean="0"/>
              <a:t> 1945</a:t>
            </a:r>
          </a:p>
          <a:p>
            <a:pPr lvl="2"/>
            <a:r>
              <a:rPr lang="en-US" dirty="0" smtClean="0"/>
              <a:t>Marines storm the beaches</a:t>
            </a:r>
          </a:p>
          <a:p>
            <a:pPr lvl="2"/>
            <a:r>
              <a:rPr lang="en-US" dirty="0" smtClean="0"/>
              <a:t>Marines are slaughtered on the beach but some how secure the beach</a:t>
            </a:r>
          </a:p>
          <a:p>
            <a:pPr lvl="1"/>
            <a:r>
              <a:rPr lang="en-US" dirty="0" smtClean="0"/>
              <a:t>First Flag Raising</a:t>
            </a:r>
          </a:p>
          <a:p>
            <a:pPr lvl="2"/>
            <a:r>
              <a:rPr lang="en-US" dirty="0" smtClean="0"/>
              <a:t>Small group of Marines given a flag to raise at the top of Mount </a:t>
            </a:r>
            <a:r>
              <a:rPr lang="en-US" dirty="0" err="1" smtClean="0"/>
              <a:t>Suribachi</a:t>
            </a:r>
            <a:endParaRPr lang="en-US" dirty="0" smtClean="0"/>
          </a:p>
        </p:txBody>
      </p:sp>
      <p:pic>
        <p:nvPicPr>
          <p:cNvPr id="5" name="Content Placeholder 4" descr="472px-First_Iwo_Jima_Flag_Rais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4159864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Lebensraum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Lebensraum</a:t>
            </a:r>
          </a:p>
          <a:p>
            <a:pPr lvl="1"/>
            <a:r>
              <a:rPr lang="en-US" dirty="0" smtClean="0"/>
              <a:t>“Living Space”</a:t>
            </a:r>
          </a:p>
          <a:p>
            <a:pPr lvl="2"/>
            <a:r>
              <a:rPr lang="en-US" dirty="0" smtClean="0"/>
              <a:t>Referred to Germany’s desire to expand their borders to conquer new living space</a:t>
            </a:r>
          </a:p>
        </p:txBody>
      </p:sp>
      <p:pic>
        <p:nvPicPr>
          <p:cNvPr id="5" name="Content Placeholder 4" descr="The%20Russian%20Countrys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0008" y="2133600"/>
            <a:ext cx="4691592" cy="3518694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Pacific….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Iwo Jima</a:t>
            </a:r>
          </a:p>
          <a:p>
            <a:pPr lvl="1"/>
            <a:r>
              <a:rPr lang="en-US" dirty="0" smtClean="0"/>
              <a:t>Second Flag Raising</a:t>
            </a:r>
          </a:p>
          <a:p>
            <a:pPr lvl="2"/>
            <a:r>
              <a:rPr lang="en-US" dirty="0" smtClean="0"/>
              <a:t>Another group of Marines given a flag to place on top of </a:t>
            </a:r>
            <a:r>
              <a:rPr lang="en-US" dirty="0" err="1" smtClean="0"/>
              <a:t>Suribachi</a:t>
            </a:r>
            <a:r>
              <a:rPr lang="en-US" dirty="0" smtClean="0"/>
              <a:t> to replace the first flag</a:t>
            </a:r>
          </a:p>
          <a:p>
            <a:pPr lvl="2"/>
            <a:r>
              <a:rPr lang="en-US" dirty="0" smtClean="0"/>
              <a:t>Joe Rosenthal, combat photographer, follows the group</a:t>
            </a:r>
            <a:endParaRPr lang="en-US" dirty="0"/>
          </a:p>
        </p:txBody>
      </p:sp>
      <p:pic>
        <p:nvPicPr>
          <p:cNvPr id="5" name="Picture 7" descr="USMC-C-Iwo-p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4137999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000001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54578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295400" y="5562600"/>
            <a:ext cx="687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err="1"/>
              <a:t>Harlon</a:t>
            </a:r>
            <a:r>
              <a:rPr lang="en-US" dirty="0"/>
              <a:t> Block, Rene Gagnon, Michael </a:t>
            </a:r>
            <a:r>
              <a:rPr lang="en-US" dirty="0" err="1"/>
              <a:t>Strank</a:t>
            </a:r>
            <a:r>
              <a:rPr lang="en-US" dirty="0"/>
              <a:t>, Franklin </a:t>
            </a:r>
            <a:r>
              <a:rPr lang="en-US" dirty="0" err="1"/>
              <a:t>Sousley</a:t>
            </a:r>
            <a:r>
              <a:rPr lang="en-US" dirty="0" smtClean="0"/>
              <a:t>, </a:t>
            </a:r>
            <a:r>
              <a:rPr lang="en-US" dirty="0"/>
              <a:t>Ira </a:t>
            </a:r>
            <a:r>
              <a:rPr lang="en-US" dirty="0" smtClean="0"/>
              <a:t>Hayes, and John Bradley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Pacific…..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5613" y="1827213"/>
            <a:ext cx="4038600" cy="44973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Battle drags on for another month</a:t>
            </a:r>
          </a:p>
          <a:p>
            <a:pPr eaLnBrk="1" hangingPunct="1"/>
            <a:r>
              <a:rPr lang="en-US" sz="2400" dirty="0" smtClean="0"/>
              <a:t>6,825 American lives were lost on Iwo Jima</a:t>
            </a:r>
          </a:p>
          <a:p>
            <a:pPr eaLnBrk="1" hangingPunct="1"/>
            <a:r>
              <a:rPr lang="en-US" sz="2400" dirty="0" smtClean="0"/>
              <a:t>1 out of every 3 Marines were either killed or wounded</a:t>
            </a:r>
          </a:p>
          <a:p>
            <a:pPr eaLnBrk="1" hangingPunct="1"/>
            <a:r>
              <a:rPr lang="en-US" sz="2400" dirty="0" smtClean="0"/>
              <a:t>Almost all of the 20,000 Japanese defenders died</a:t>
            </a:r>
          </a:p>
          <a:p>
            <a:pPr eaLnBrk="1" hangingPunct="1"/>
            <a:r>
              <a:rPr lang="en-US" sz="2400" dirty="0" smtClean="0"/>
              <a:t>27 Medals of Honor awarded</a:t>
            </a:r>
          </a:p>
        </p:txBody>
      </p:sp>
      <p:pic>
        <p:nvPicPr>
          <p:cNvPr id="30724" name="Picture 7" descr="g4357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76400"/>
            <a:ext cx="44196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dirty="0" smtClean="0"/>
              <a:t>“Uncommon valor was a common virtue”</a:t>
            </a:r>
          </a:p>
        </p:txBody>
      </p:sp>
      <p:pic>
        <p:nvPicPr>
          <p:cNvPr id="31748" name="Picture 6" descr="iwo-jima-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Homefront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Post Depression Resolve</a:t>
            </a:r>
          </a:p>
          <a:p>
            <a:pPr lvl="1"/>
            <a:r>
              <a:rPr lang="en-US" dirty="0" smtClean="0"/>
              <a:t>US must muster all the determination it can to win World War II</a:t>
            </a:r>
          </a:p>
          <a:p>
            <a:pPr lvl="1"/>
            <a:r>
              <a:rPr lang="en-US" dirty="0" smtClean="0"/>
              <a:t>Men dropped out of high school to fight, women worked in factories to produce weapons</a:t>
            </a:r>
            <a:endParaRPr lang="en-US" dirty="0"/>
          </a:p>
        </p:txBody>
      </p:sp>
      <p:pic>
        <p:nvPicPr>
          <p:cNvPr id="5" name="Content Placeholder 4" descr="031609LL_posters4_8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838200"/>
            <a:ext cx="3775510" cy="547920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Homefront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Women in the Military</a:t>
            </a:r>
          </a:p>
          <a:p>
            <a:pPr lvl="1"/>
            <a:r>
              <a:rPr lang="en-US" dirty="0" smtClean="0"/>
              <a:t>350,000 women serve in the military</a:t>
            </a:r>
          </a:p>
          <a:p>
            <a:pPr lvl="2"/>
            <a:r>
              <a:rPr lang="en-US" dirty="0" smtClean="0"/>
              <a:t>Women’s Army Corps (WAC)</a:t>
            </a:r>
          </a:p>
          <a:p>
            <a:pPr lvl="2"/>
            <a:r>
              <a:rPr lang="en-US" dirty="0" smtClean="0"/>
              <a:t>Women Accepted for Volunteer Emergency Service (WAVES)</a:t>
            </a:r>
            <a:endParaRPr lang="en-US" dirty="0"/>
          </a:p>
        </p:txBody>
      </p:sp>
      <p:pic>
        <p:nvPicPr>
          <p:cNvPr id="5" name="Content Placeholder 4" descr="rosie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524000"/>
            <a:ext cx="3705225" cy="482291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Homefront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$320 Trillion</a:t>
            </a:r>
          </a:p>
          <a:p>
            <a:pPr lvl="1"/>
            <a:r>
              <a:rPr lang="en-US" dirty="0" smtClean="0"/>
              <a:t>Amount spent to finance the war</a:t>
            </a:r>
          </a:p>
          <a:p>
            <a:pPr lvl="1"/>
            <a:r>
              <a:rPr lang="en-US" dirty="0" smtClean="0"/>
              <a:t>Government mobilizes all industry to produce war equipment</a:t>
            </a:r>
          </a:p>
          <a:p>
            <a:pPr lvl="1"/>
            <a:r>
              <a:rPr lang="en-US" dirty="0" smtClean="0"/>
              <a:t>Government spending infuses the economy, lifting it out of the depression</a:t>
            </a:r>
            <a:endParaRPr lang="en-US" dirty="0"/>
          </a:p>
        </p:txBody>
      </p:sp>
      <p:pic>
        <p:nvPicPr>
          <p:cNvPr id="5" name="Content Placeholder 4" descr="World_War_II_Patriotic_Posters_USA_Military_Recruiting_US_WAC_1L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3908306" cy="498932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Homefront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Government Agencies</a:t>
            </a:r>
          </a:p>
          <a:p>
            <a:pPr lvl="1"/>
            <a:r>
              <a:rPr lang="en-US" dirty="0" smtClean="0"/>
              <a:t>War Production Board</a:t>
            </a:r>
          </a:p>
          <a:p>
            <a:pPr lvl="2"/>
            <a:r>
              <a:rPr lang="en-US" dirty="0" smtClean="0"/>
              <a:t>Supervised conversion of industry to war production</a:t>
            </a:r>
          </a:p>
          <a:p>
            <a:pPr lvl="2"/>
            <a:r>
              <a:rPr lang="en-US" dirty="0" smtClean="0"/>
              <a:t>Obtained raw materials and allotted them to businesses</a:t>
            </a:r>
          </a:p>
          <a:p>
            <a:pPr lvl="1"/>
            <a:r>
              <a:rPr lang="en-US" dirty="0" smtClean="0"/>
              <a:t>Office of Price Administration</a:t>
            </a:r>
          </a:p>
          <a:p>
            <a:pPr lvl="2"/>
            <a:r>
              <a:rPr lang="en-US" dirty="0" smtClean="0"/>
              <a:t>Supervised consumer prices and managed rationing</a:t>
            </a:r>
          </a:p>
          <a:p>
            <a:pPr lvl="1"/>
            <a:r>
              <a:rPr lang="en-US" dirty="0" smtClean="0"/>
              <a:t>Office of War Mobilization</a:t>
            </a:r>
          </a:p>
          <a:p>
            <a:pPr lvl="2"/>
            <a:r>
              <a:rPr lang="en-US" dirty="0" smtClean="0"/>
              <a:t>Supervised the efforts of all these agencies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Content Placeholder 4" descr="uspaf2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914400"/>
            <a:ext cx="4061460" cy="540594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Homefront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Rationing</a:t>
            </a:r>
          </a:p>
          <a:p>
            <a:pPr lvl="1"/>
            <a:r>
              <a:rPr lang="en-US" dirty="0" smtClean="0"/>
              <a:t>Ration Books</a:t>
            </a:r>
          </a:p>
          <a:p>
            <a:pPr lvl="2"/>
            <a:r>
              <a:rPr lang="en-US" dirty="0" smtClean="0"/>
              <a:t>Government begins to ration certain items by giving out coupons</a:t>
            </a:r>
          </a:p>
          <a:p>
            <a:pPr lvl="2"/>
            <a:r>
              <a:rPr lang="en-US" dirty="0" smtClean="0"/>
              <a:t>These coupons must be redeemed for items such as sugar, meat, and gasoline</a:t>
            </a:r>
          </a:p>
          <a:p>
            <a:pPr lvl="2"/>
            <a:endParaRPr lang="en-US" dirty="0"/>
          </a:p>
        </p:txBody>
      </p:sp>
      <p:pic>
        <p:nvPicPr>
          <p:cNvPr id="5" name="Content Placeholder 4" descr="unu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1600200"/>
            <a:ext cx="3713988" cy="498345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Homefront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 Bonds</a:t>
            </a:r>
          </a:p>
          <a:p>
            <a:pPr lvl="1"/>
            <a:r>
              <a:rPr lang="en-US" dirty="0" smtClean="0"/>
              <a:t>Americans buy war bonds to help finance the war</a:t>
            </a:r>
          </a:p>
          <a:p>
            <a:pPr lvl="1"/>
            <a:r>
              <a:rPr lang="en-US" dirty="0" smtClean="0"/>
              <a:t>Americans provide their scrap metal and rubber for military use</a:t>
            </a:r>
            <a:endParaRPr lang="en-US" dirty="0"/>
          </a:p>
        </p:txBody>
      </p:sp>
      <p:pic>
        <p:nvPicPr>
          <p:cNvPr id="5" name="Content Placeholder 4" descr="WWII_poster_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1752600"/>
            <a:ext cx="3529446" cy="49324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Lebensraum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France and Britain’s response</a:t>
            </a:r>
          </a:p>
          <a:p>
            <a:pPr lvl="1"/>
            <a:r>
              <a:rPr lang="en-US" dirty="0" smtClean="0"/>
              <a:t>Were tired of war from WWI</a:t>
            </a:r>
          </a:p>
          <a:p>
            <a:pPr lvl="2"/>
            <a:r>
              <a:rPr lang="en-US" dirty="0" smtClean="0"/>
              <a:t>Appeasement</a:t>
            </a:r>
          </a:p>
          <a:p>
            <a:pPr lvl="3"/>
            <a:r>
              <a:rPr lang="en-US" dirty="0" smtClean="0"/>
              <a:t>Wanted to appease Germany’s desire for more land</a:t>
            </a:r>
            <a:endParaRPr lang="en-US" dirty="0"/>
          </a:p>
        </p:txBody>
      </p:sp>
      <p:pic>
        <p:nvPicPr>
          <p:cNvPr id="5" name="Content Placeholder 4" descr="nazso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3784" y="1920875"/>
            <a:ext cx="3627432" cy="4433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Homefront</a:t>
            </a:r>
            <a:r>
              <a:rPr lang="en-US" dirty="0" smtClean="0"/>
              <a:t>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Discrimination</a:t>
            </a:r>
          </a:p>
          <a:p>
            <a:pPr lvl="1"/>
            <a:r>
              <a:rPr lang="en-US" dirty="0" smtClean="0"/>
              <a:t>Minorities often limited in the type of employment they could find</a:t>
            </a:r>
          </a:p>
          <a:p>
            <a:pPr lvl="1"/>
            <a:r>
              <a:rPr lang="en-US" dirty="0" smtClean="0"/>
              <a:t>Executive Order 8802</a:t>
            </a:r>
          </a:p>
          <a:p>
            <a:pPr lvl="2"/>
            <a:r>
              <a:rPr lang="en-US" dirty="0" smtClean="0"/>
              <a:t>Banned discrimination in the defense industry</a:t>
            </a:r>
          </a:p>
          <a:p>
            <a:pPr lvl="2"/>
            <a:r>
              <a:rPr lang="en-US" dirty="0" smtClean="0"/>
              <a:t>Did not desegregate the armed forces</a:t>
            </a:r>
          </a:p>
          <a:p>
            <a:pPr lvl="1"/>
            <a:r>
              <a:rPr lang="en-US" dirty="0" smtClean="0"/>
              <a:t>Executive Order 9981</a:t>
            </a:r>
          </a:p>
          <a:p>
            <a:pPr lvl="2"/>
            <a:r>
              <a:rPr lang="en-US" dirty="0" smtClean="0"/>
              <a:t>Desegregated the military (1948)</a:t>
            </a:r>
            <a:endParaRPr lang="en-US" dirty="0"/>
          </a:p>
        </p:txBody>
      </p:sp>
      <p:pic>
        <p:nvPicPr>
          <p:cNvPr id="5" name="Content Placeholder 4" descr="309856393_0b02b023d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7151" y="1920875"/>
            <a:ext cx="3440697" cy="4433888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D-Day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Normandy</a:t>
            </a:r>
          </a:p>
          <a:p>
            <a:pPr lvl="1"/>
            <a:r>
              <a:rPr lang="en-US" dirty="0" smtClean="0"/>
              <a:t>America chooses Normandy as the place for the invasion</a:t>
            </a:r>
          </a:p>
          <a:p>
            <a:pPr lvl="1"/>
            <a:r>
              <a:rPr lang="en-US" dirty="0" smtClean="0"/>
              <a:t>America, Britain, and Canada all participate in the invasion</a:t>
            </a:r>
          </a:p>
          <a:p>
            <a:pPr lvl="1"/>
            <a:r>
              <a:rPr lang="en-US" dirty="0" smtClean="0"/>
              <a:t>Led by US General Dwight D. Eisenhower</a:t>
            </a:r>
            <a:endParaRPr lang="en-US" dirty="0"/>
          </a:p>
        </p:txBody>
      </p:sp>
      <p:pic>
        <p:nvPicPr>
          <p:cNvPr id="6" name="Content Placeholder 5" descr="dday_mapa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057400"/>
            <a:ext cx="4038600" cy="39254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Overlord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June 6, 1944</a:t>
            </a:r>
          </a:p>
          <a:p>
            <a:pPr lvl="1"/>
            <a:r>
              <a:rPr lang="en-US" dirty="0" smtClean="0"/>
              <a:t>Five Beaches selected for the attack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Utah Beach</a:t>
            </a:r>
          </a:p>
          <a:p>
            <a:pPr marL="1399032" lvl="3" indent="-457200"/>
            <a:r>
              <a:rPr lang="en-US" dirty="0" smtClean="0"/>
              <a:t>US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Omaha Beach</a:t>
            </a:r>
          </a:p>
          <a:p>
            <a:pPr marL="1399032" lvl="3" indent="-457200"/>
            <a:r>
              <a:rPr lang="en-US" dirty="0" smtClean="0"/>
              <a:t>US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Gold Beach</a:t>
            </a:r>
          </a:p>
          <a:p>
            <a:pPr marL="1399032" lvl="3" indent="-457200"/>
            <a:r>
              <a:rPr lang="en-US" dirty="0" smtClean="0"/>
              <a:t>Britain and Canada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Juno Beach</a:t>
            </a:r>
          </a:p>
          <a:p>
            <a:pPr marL="1399032" lvl="3" indent="-457200"/>
            <a:r>
              <a:rPr lang="en-US" dirty="0" smtClean="0"/>
              <a:t>Britain and Canada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Sword Beach</a:t>
            </a:r>
          </a:p>
          <a:p>
            <a:pPr marL="1399032" lvl="3" indent="-457200"/>
            <a:r>
              <a:rPr lang="en-US" dirty="0" smtClean="0"/>
              <a:t>Britain and Canada</a:t>
            </a:r>
            <a:endParaRPr lang="en-US" dirty="0"/>
          </a:p>
        </p:txBody>
      </p:sp>
      <p:pic>
        <p:nvPicPr>
          <p:cNvPr id="5" name="Content Placeholder 4" descr="image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057400"/>
            <a:ext cx="4347369" cy="434736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Omaha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Numerous Problems</a:t>
            </a:r>
          </a:p>
          <a:p>
            <a:pPr lvl="1"/>
            <a:r>
              <a:rPr lang="en-US" dirty="0" smtClean="0"/>
              <a:t>Americans encounter fierce resistance</a:t>
            </a:r>
          </a:p>
          <a:p>
            <a:pPr lvl="1"/>
            <a:r>
              <a:rPr lang="en-US" dirty="0" smtClean="0"/>
              <a:t>Many boats were landed too far out</a:t>
            </a:r>
          </a:p>
          <a:p>
            <a:pPr lvl="2"/>
            <a:r>
              <a:rPr lang="en-US" dirty="0" smtClean="0"/>
              <a:t>These boats flipped and the men drowned</a:t>
            </a:r>
          </a:p>
          <a:p>
            <a:pPr lvl="1"/>
            <a:r>
              <a:rPr lang="en-US" dirty="0" smtClean="0"/>
              <a:t>Men who landed in Higgins Boats had to storm the beaches while being shot at from secure positions</a:t>
            </a:r>
            <a:endParaRPr lang="en-US" dirty="0"/>
          </a:p>
        </p:txBody>
      </p:sp>
      <p:pic>
        <p:nvPicPr>
          <p:cNvPr id="5" name="Content Placeholder 4" descr="photo-D-Da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133600"/>
            <a:ext cx="4518326" cy="362369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Airborne Assault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Paratroopers</a:t>
            </a:r>
          </a:p>
          <a:p>
            <a:pPr lvl="1"/>
            <a:r>
              <a:rPr lang="en-US" dirty="0" smtClean="0"/>
              <a:t>America lands paratroopers the night before the invasion behind enemy lines</a:t>
            </a:r>
          </a:p>
          <a:p>
            <a:pPr lvl="1"/>
            <a:r>
              <a:rPr lang="en-US" dirty="0" smtClean="0"/>
              <a:t>These soldiers were responsible for creating havoc behind enemy lines</a:t>
            </a:r>
            <a:endParaRPr lang="en-US" dirty="0"/>
          </a:p>
        </p:txBody>
      </p:sp>
      <p:pic>
        <p:nvPicPr>
          <p:cNvPr id="5" name="Content Placeholder 4" descr="airbor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228600"/>
            <a:ext cx="3236415" cy="4433888"/>
          </a:xfrm>
        </p:spPr>
      </p:pic>
      <p:pic>
        <p:nvPicPr>
          <p:cNvPr id="6" name="Picture 5" descr="06101stairborne_thum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05" y="3886200"/>
            <a:ext cx="3573895" cy="2733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Buildup and Breakout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 100,000 troops land in first two days</a:t>
            </a:r>
          </a:p>
          <a:p>
            <a:r>
              <a:rPr lang="en-US" dirty="0" smtClean="0"/>
              <a:t>Hitler never realized that the invasion at Normandy was the Allies actual invasion</a:t>
            </a:r>
            <a:endParaRPr lang="en-US" dirty="0"/>
          </a:p>
        </p:txBody>
      </p:sp>
      <p:pic>
        <p:nvPicPr>
          <p:cNvPr id="5" name="Content Placeholder 4" descr="capa_dda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88621"/>
            <a:ext cx="4038600" cy="269839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America slowly advances</a:t>
            </a:r>
          </a:p>
          <a:p>
            <a:pPr lvl="1"/>
            <a:r>
              <a:rPr lang="en-US" dirty="0" smtClean="0"/>
              <a:t>Germany is slowly losing ground</a:t>
            </a:r>
          </a:p>
          <a:p>
            <a:pPr lvl="1"/>
            <a:r>
              <a:rPr lang="en-US" dirty="0" smtClean="0"/>
              <a:t>Hitler decides to stage one last attack</a:t>
            </a:r>
          </a:p>
          <a:p>
            <a:pPr lvl="1"/>
            <a:r>
              <a:rPr lang="en-US" dirty="0" smtClean="0"/>
              <a:t>Hitler weakens his eastern front to be able to attack in the West</a:t>
            </a:r>
          </a:p>
          <a:p>
            <a:pPr lvl="1"/>
            <a:r>
              <a:rPr lang="en-US" dirty="0" smtClean="0"/>
              <a:t>RealPlayer</a:t>
            </a:r>
            <a:endParaRPr lang="en-US" dirty="0"/>
          </a:p>
        </p:txBody>
      </p:sp>
      <p:pic>
        <p:nvPicPr>
          <p:cNvPr id="5" name="Content Placeholder 4" descr="map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0636" y="2057401"/>
            <a:ext cx="4510964" cy="3766436"/>
          </a:xfr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Allied leaders did not consider Germany a dangerous offensive force</a:t>
            </a:r>
          </a:p>
          <a:p>
            <a:r>
              <a:rPr lang="en-US" dirty="0" smtClean="0"/>
              <a:t>Allies caught by complete surprise by this new offensive</a:t>
            </a:r>
          </a:p>
          <a:p>
            <a:endParaRPr lang="en-US" dirty="0"/>
          </a:p>
        </p:txBody>
      </p:sp>
      <p:pic>
        <p:nvPicPr>
          <p:cNvPr id="5" name="Content Placeholder 4" descr="lmgbul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17375"/>
            <a:ext cx="4038600" cy="3440887"/>
          </a:xfr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Operation Autumn Fog</a:t>
            </a:r>
          </a:p>
          <a:p>
            <a:pPr lvl="1"/>
            <a:r>
              <a:rPr lang="en-US" dirty="0" smtClean="0"/>
              <a:t>Hitler’s name for his final offensive</a:t>
            </a:r>
          </a:p>
          <a:p>
            <a:pPr lvl="1"/>
            <a:r>
              <a:rPr lang="en-US" dirty="0" smtClean="0"/>
              <a:t>German spies dressed in American uniforms penetrate American lines and cause confusion</a:t>
            </a:r>
          </a:p>
          <a:p>
            <a:pPr lvl="1"/>
            <a:r>
              <a:rPr lang="en-US" dirty="0" smtClean="0"/>
              <a:t>Hitler attacks with a vengeance and almost completely breaks through the American lines</a:t>
            </a:r>
            <a:endParaRPr lang="en-US" dirty="0"/>
          </a:p>
        </p:txBody>
      </p:sp>
      <p:pic>
        <p:nvPicPr>
          <p:cNvPr id="5" name="Content Placeholder 4" descr="Bastogne-General-McAuliffe-5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175351"/>
            <a:ext cx="4472878" cy="3234849"/>
          </a:xfr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Bastogne</a:t>
            </a:r>
          </a:p>
          <a:p>
            <a:pPr lvl="1"/>
            <a:r>
              <a:rPr lang="en-US" dirty="0" smtClean="0"/>
              <a:t>US 101</a:t>
            </a:r>
            <a:r>
              <a:rPr lang="en-US" baseline="30000" dirty="0" smtClean="0"/>
              <a:t>st</a:t>
            </a:r>
            <a:r>
              <a:rPr lang="en-US" dirty="0" smtClean="0"/>
              <a:t> Airborne had quickly been sent to reinforce the city of Bastogne</a:t>
            </a:r>
          </a:p>
          <a:p>
            <a:pPr lvl="1"/>
            <a:r>
              <a:rPr lang="en-US" dirty="0" smtClean="0"/>
              <a:t>German troops surround the city</a:t>
            </a:r>
          </a:p>
          <a:p>
            <a:pPr lvl="2"/>
            <a:r>
              <a:rPr lang="en-US" dirty="0" smtClean="0"/>
              <a:t>They ask for the 101</a:t>
            </a:r>
            <a:r>
              <a:rPr lang="en-US" baseline="30000" dirty="0" smtClean="0"/>
              <a:t>st</a:t>
            </a:r>
            <a:r>
              <a:rPr lang="en-US" dirty="0" smtClean="0"/>
              <a:t> surrender</a:t>
            </a:r>
          </a:p>
          <a:p>
            <a:pPr lvl="2"/>
            <a:r>
              <a:rPr lang="en-US" dirty="0" smtClean="0"/>
              <a:t>American commander responds to the German request with one word, “Nuts!”</a:t>
            </a:r>
            <a:endParaRPr lang="en-US" dirty="0"/>
          </a:p>
        </p:txBody>
      </p:sp>
      <p:pic>
        <p:nvPicPr>
          <p:cNvPr id="5" name="Content Placeholder 4" descr="pzkw-iv-bul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65377"/>
            <a:ext cx="4038600" cy="3744884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Lebensraum.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</a:p>
          <a:p>
            <a:pPr lvl="1"/>
            <a:r>
              <a:rPr lang="en-US" dirty="0" smtClean="0"/>
              <a:t>Provision that did not allow Germany an air force or offensive army</a:t>
            </a:r>
          </a:p>
          <a:p>
            <a:pPr lvl="1"/>
            <a:r>
              <a:rPr lang="en-US" dirty="0" smtClean="0"/>
              <a:t>Hitler secretly builds an air force and offensive army</a:t>
            </a:r>
          </a:p>
          <a:p>
            <a:pPr lvl="2"/>
            <a:r>
              <a:rPr lang="en-US" dirty="0" smtClean="0"/>
              <a:t>Eventually announces to the world he had an army and air force</a:t>
            </a:r>
          </a:p>
          <a:p>
            <a:pPr lvl="2"/>
            <a:r>
              <a:rPr lang="en-US" dirty="0" smtClean="0"/>
              <a:t>France and Britain chose not to respond</a:t>
            </a:r>
          </a:p>
          <a:p>
            <a:pPr lvl="3"/>
            <a:r>
              <a:rPr lang="en-US" dirty="0" smtClean="0"/>
              <a:t>League of Nations condemned Germany for violating the </a:t>
            </a:r>
            <a:r>
              <a:rPr lang="en-US" dirty="0" smtClean="0"/>
              <a:t>treaty</a:t>
            </a:r>
          </a:p>
          <a:p>
            <a:pPr lvl="4"/>
            <a:r>
              <a:rPr lang="en-US" dirty="0" smtClean="0"/>
              <a:t>Failure of the League </a:t>
            </a:r>
            <a:r>
              <a:rPr lang="en-US" smtClean="0"/>
              <a:t>on Nations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Because Bastogne holds out America wins the Battle of the Bulge</a:t>
            </a:r>
          </a:p>
          <a:p>
            <a:pPr lvl="1"/>
            <a:r>
              <a:rPr lang="en-US" dirty="0" smtClean="0"/>
              <a:t>German defeat at the Battle of the Bulge means disaster for the German Army</a:t>
            </a:r>
          </a:p>
          <a:p>
            <a:pPr lvl="2"/>
            <a:r>
              <a:rPr lang="en-US" dirty="0" smtClean="0"/>
              <a:t>Had lost all of their reserves and severely damaged German morale</a:t>
            </a:r>
            <a:endParaRPr lang="en-US" dirty="0"/>
          </a:p>
        </p:txBody>
      </p:sp>
      <p:pic>
        <p:nvPicPr>
          <p:cNvPr id="5" name="Content Placeholder 4" descr="Hang-Tough-Bastogne-19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981200"/>
            <a:ext cx="4038600" cy="4043816"/>
          </a:xfr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Yalta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Meeting at Yalta</a:t>
            </a:r>
          </a:p>
          <a:p>
            <a:pPr lvl="1"/>
            <a:r>
              <a:rPr lang="en-US" dirty="0" smtClean="0"/>
              <a:t>February 1945</a:t>
            </a:r>
          </a:p>
          <a:p>
            <a:pPr lvl="1"/>
            <a:r>
              <a:rPr lang="en-US" dirty="0" smtClean="0"/>
              <a:t>Stalin, Roosevelt, and Winston Churchill all meet at Yalta (Big Three)</a:t>
            </a:r>
          </a:p>
          <a:p>
            <a:pPr lvl="1"/>
            <a:r>
              <a:rPr lang="en-US" dirty="0" smtClean="0"/>
              <a:t>Meet to discuss Germany’s defeat, occupation, and the postwar assistance to its people</a:t>
            </a:r>
          </a:p>
          <a:p>
            <a:pPr lvl="1"/>
            <a:r>
              <a:rPr lang="en-US" dirty="0" smtClean="0"/>
              <a:t>Russia agrees to attack Japan once Germany surrenders</a:t>
            </a:r>
          </a:p>
          <a:p>
            <a:pPr lvl="2"/>
            <a:r>
              <a:rPr lang="en-US" dirty="0" smtClean="0"/>
              <a:t>Worry that Russian Communism would spread</a:t>
            </a:r>
          </a:p>
          <a:p>
            <a:pPr lvl="2"/>
            <a:r>
              <a:rPr lang="en-US" dirty="0" smtClean="0"/>
              <a:t>Alliance between US and Russia becomes tense</a:t>
            </a:r>
          </a:p>
          <a:p>
            <a:pPr lvl="2"/>
            <a:r>
              <a:rPr lang="en-US" dirty="0" smtClean="0"/>
              <a:t>Start of the Cold War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crimean-conferenc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22379"/>
            <a:ext cx="4038600" cy="323088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America closing in from the West and Russia closing in from the east times become desperate for Hitler</a:t>
            </a:r>
          </a:p>
          <a:p>
            <a:r>
              <a:rPr lang="en-US" dirty="0" smtClean="0"/>
              <a:t>SS Units begin to destroy Death Camps</a:t>
            </a:r>
          </a:p>
          <a:p>
            <a:pPr lvl="1"/>
            <a:r>
              <a:rPr lang="en-US" dirty="0" smtClean="0"/>
              <a:t>SS unable to destroy most of the death camps</a:t>
            </a:r>
            <a:endParaRPr lang="en-US" dirty="0"/>
          </a:p>
        </p:txBody>
      </p:sp>
      <p:pic>
        <p:nvPicPr>
          <p:cNvPr id="5" name="Content Placeholder 4" descr="adolf-hitl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4703" y="1920875"/>
            <a:ext cx="3665594" cy="4433888"/>
          </a:xfr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End.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Bunker Life</a:t>
            </a:r>
          </a:p>
          <a:p>
            <a:pPr lvl="1"/>
            <a:r>
              <a:rPr lang="en-US" dirty="0" smtClean="0"/>
              <a:t>Hitler moves his headquarters to an underground Bunker in Berlin</a:t>
            </a:r>
          </a:p>
          <a:p>
            <a:pPr lvl="1"/>
            <a:r>
              <a:rPr lang="en-US" dirty="0" smtClean="0"/>
              <a:t>Developed a stoop, suffered from tremors in his limbs, and dragged his leg when he walked</a:t>
            </a:r>
          </a:p>
          <a:p>
            <a:pPr lvl="1"/>
            <a:r>
              <a:rPr lang="en-US" dirty="0" smtClean="0"/>
              <a:t>Comes under the influence of a quack doctor who gave him large dosages of drugs and pills</a:t>
            </a:r>
            <a:endParaRPr lang="en-US" dirty="0"/>
          </a:p>
        </p:txBody>
      </p:sp>
      <p:pic>
        <p:nvPicPr>
          <p:cNvPr id="5" name="Content Placeholder 4" descr="Hitler%27s%20Bunker%20site%2020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81522"/>
            <a:ext cx="4038600" cy="2712593"/>
          </a:xfr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End..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Ordered Destruction</a:t>
            </a:r>
          </a:p>
          <a:p>
            <a:pPr lvl="1"/>
            <a:r>
              <a:rPr lang="en-US" dirty="0" smtClean="0"/>
              <a:t>Hitler orders the destruction of everything that the Allies could possibly use after they conquer Germany</a:t>
            </a:r>
          </a:p>
          <a:p>
            <a:pPr lvl="1"/>
            <a:r>
              <a:rPr lang="en-US" dirty="0" smtClean="0"/>
              <a:t>Hitler still visualized a miraculous turnabout in the war</a:t>
            </a:r>
          </a:p>
          <a:p>
            <a:pPr lvl="2"/>
            <a:r>
              <a:rPr lang="en-US" dirty="0" smtClean="0"/>
              <a:t>He talked about new counteroffensives using armies that existed only on paper</a:t>
            </a:r>
            <a:endParaRPr lang="en-US" dirty="0"/>
          </a:p>
        </p:txBody>
      </p:sp>
      <p:pic>
        <p:nvPicPr>
          <p:cNvPr id="5" name="Content Placeholder 4" descr="HitlerMed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19823"/>
            <a:ext cx="4038600" cy="3035991"/>
          </a:xfr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End…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Marriage</a:t>
            </a:r>
          </a:p>
          <a:p>
            <a:pPr lvl="1"/>
            <a:r>
              <a:rPr lang="en-US" dirty="0" smtClean="0"/>
              <a:t>Hitler marries his long time mistress Eva Braun</a:t>
            </a:r>
          </a:p>
          <a:p>
            <a:r>
              <a:rPr lang="en-US" dirty="0" smtClean="0"/>
              <a:t>Last Political Testament</a:t>
            </a:r>
          </a:p>
          <a:p>
            <a:pPr lvl="1"/>
            <a:r>
              <a:rPr lang="en-US" dirty="0" smtClean="0"/>
              <a:t>Hitler expelled Goering and Himmler from the party as traitors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inde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61894"/>
            <a:ext cx="4038600" cy="2951849"/>
          </a:xfr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End….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Suicide</a:t>
            </a:r>
          </a:p>
          <a:p>
            <a:pPr lvl="1"/>
            <a:r>
              <a:rPr lang="en-US" dirty="0" smtClean="0"/>
              <a:t>Hitler and Eva retire to their private quarters</a:t>
            </a:r>
          </a:p>
          <a:p>
            <a:pPr lvl="1"/>
            <a:r>
              <a:rPr lang="en-US" dirty="0" smtClean="0"/>
              <a:t>Hitler tests his poison on his German Sheppard</a:t>
            </a:r>
          </a:p>
          <a:p>
            <a:pPr lvl="1"/>
            <a:r>
              <a:rPr lang="en-US" dirty="0" smtClean="0"/>
              <a:t>Eva poisons herself</a:t>
            </a:r>
          </a:p>
          <a:p>
            <a:pPr lvl="1"/>
            <a:r>
              <a:rPr lang="en-US" dirty="0" smtClean="0"/>
              <a:t>Hitler poisons himself and then shoots himself in the mouth with his pistol</a:t>
            </a:r>
          </a:p>
          <a:p>
            <a:pPr lvl="1"/>
            <a:r>
              <a:rPr lang="en-US" dirty="0" smtClean="0"/>
              <a:t>Aides burn their bodies</a:t>
            </a:r>
          </a:p>
        </p:txBody>
      </p:sp>
      <p:pic>
        <p:nvPicPr>
          <p:cNvPr id="5" name="Content Placeholder 4" descr="2541115510_a540a68c9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79884"/>
            <a:ext cx="4038600" cy="2915869"/>
          </a:xfrm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Becomes Desperate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Kamikaze Assault</a:t>
            </a:r>
          </a:p>
          <a:p>
            <a:pPr lvl="1"/>
            <a:r>
              <a:rPr lang="en-US" dirty="0" smtClean="0"/>
              <a:t>Japanese suicide bomber begin to attack the American Fleet at the Battle of Okinawa</a:t>
            </a:r>
          </a:p>
          <a:p>
            <a:pPr lvl="1"/>
            <a:r>
              <a:rPr lang="en-US" dirty="0" smtClean="0"/>
              <a:t>Sunk 34 American ships and damaged over 350</a:t>
            </a:r>
          </a:p>
          <a:p>
            <a:pPr lvl="1"/>
            <a:r>
              <a:rPr lang="en-US" dirty="0" smtClean="0"/>
              <a:t>RealPlayer</a:t>
            </a:r>
            <a:endParaRPr lang="en-US" dirty="0"/>
          </a:p>
        </p:txBody>
      </p:sp>
      <p:pic>
        <p:nvPicPr>
          <p:cNvPr id="7" name="Content Placeholder 6" descr="battle-okinawa-ww2-second-world-war-incredible-images-pictures-photos-two-kamikaze-bunkerhill-may-194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7796" y="1905000"/>
            <a:ext cx="4776204" cy="386825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ttle-okinawa-ww2-second-world-war-incredible-images-pictures-photos-two-kamikaze-missouri-april-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543800" cy="6076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Manhattan Project</a:t>
            </a:r>
          </a:p>
          <a:p>
            <a:pPr lvl="1"/>
            <a:r>
              <a:rPr lang="en-US" dirty="0" smtClean="0"/>
              <a:t>$2 Billion Project</a:t>
            </a:r>
          </a:p>
          <a:p>
            <a:pPr lvl="1"/>
            <a:r>
              <a:rPr lang="en-US" dirty="0" smtClean="0"/>
              <a:t>Centered at Los Alamos, Texas</a:t>
            </a:r>
          </a:p>
          <a:p>
            <a:pPr lvl="1"/>
            <a:r>
              <a:rPr lang="en-US" dirty="0" smtClean="0"/>
              <a:t>Codename for the American push to build an atomic bomb</a:t>
            </a:r>
          </a:p>
          <a:p>
            <a:pPr lvl="1"/>
            <a:r>
              <a:rPr lang="en-US" dirty="0" smtClean="0"/>
              <a:t>One of 37 plants helping to build the bomb located in Oak Ridge, Tennessee</a:t>
            </a:r>
          </a:p>
          <a:p>
            <a:pPr lvl="1"/>
            <a:r>
              <a:rPr lang="en-US" dirty="0" err="1" smtClean="0"/>
              <a:t>Enrico</a:t>
            </a:r>
            <a:r>
              <a:rPr lang="en-US" dirty="0" smtClean="0"/>
              <a:t> Fermi, responsible for developing the bomb</a:t>
            </a:r>
            <a:endParaRPr lang="en-US" dirty="0"/>
          </a:p>
        </p:txBody>
      </p:sp>
      <p:pic>
        <p:nvPicPr>
          <p:cNvPr id="5" name="Content Placeholder 4" descr="atomic-bom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145" y="1920875"/>
            <a:ext cx="3302710" cy="4433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on the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Hitler invades the Rhineland</a:t>
            </a:r>
          </a:p>
          <a:p>
            <a:r>
              <a:rPr lang="en-US" dirty="0" smtClean="0"/>
              <a:t>Hitler invades the Sudetenland</a:t>
            </a:r>
          </a:p>
          <a:p>
            <a:r>
              <a:rPr lang="en-US" dirty="0" smtClean="0"/>
              <a:t>Hitler invades Czechoslovakia</a:t>
            </a:r>
          </a:p>
          <a:p>
            <a:r>
              <a:rPr lang="en-US" dirty="0" smtClean="0"/>
              <a:t>France and Britain refuse to act</a:t>
            </a:r>
          </a:p>
          <a:p>
            <a:pPr lvl="1"/>
            <a:r>
              <a:rPr lang="en-US" dirty="0" smtClean="0"/>
              <a:t>Promise Poland that if Germany invades they will come to their aid</a:t>
            </a:r>
          </a:p>
          <a:p>
            <a:endParaRPr lang="en-US" dirty="0" smtClean="0"/>
          </a:p>
        </p:txBody>
      </p:sp>
      <p:pic>
        <p:nvPicPr>
          <p:cNvPr id="5" name="Content Placeholder 4" descr="rhineland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972555"/>
            <a:ext cx="4613171" cy="397104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Bombs</a:t>
            </a:r>
          </a:p>
          <a:p>
            <a:pPr lvl="1"/>
            <a:r>
              <a:rPr lang="en-US" dirty="0" smtClean="0"/>
              <a:t>“Little Boy” and “Fat Man”</a:t>
            </a:r>
          </a:p>
          <a:p>
            <a:r>
              <a:rPr lang="en-US" dirty="0" smtClean="0"/>
              <a:t>Potsdam Declaration</a:t>
            </a:r>
          </a:p>
          <a:p>
            <a:pPr lvl="1"/>
            <a:r>
              <a:rPr lang="en-US" dirty="0" smtClean="0"/>
              <a:t>America calls on Japan to surrender or face “complete and utter destruction”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 descr="61-5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914400"/>
            <a:ext cx="3782568" cy="2285580"/>
          </a:xfrm>
        </p:spPr>
      </p:pic>
      <p:pic>
        <p:nvPicPr>
          <p:cNvPr id="6" name="Picture 5" descr="Fat_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3810000" cy="3035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Japan refuses to surrender</a:t>
            </a:r>
          </a:p>
          <a:p>
            <a:pPr lvl="1"/>
            <a:r>
              <a:rPr lang="en-US" dirty="0" smtClean="0"/>
              <a:t>US now has to choose which two cities to use the bombs on</a:t>
            </a:r>
          </a:p>
          <a:p>
            <a:pPr lvl="1"/>
            <a:r>
              <a:rPr lang="en-US" dirty="0" smtClean="0"/>
              <a:t>After much debate America chooses two major cities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Nagasaki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Hiroshima</a:t>
            </a:r>
            <a:endParaRPr lang="en-US" dirty="0"/>
          </a:p>
        </p:txBody>
      </p:sp>
      <p:pic>
        <p:nvPicPr>
          <p:cNvPr id="5" name="Content Placeholder 4" descr="Hiro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06947"/>
            <a:ext cx="4038600" cy="40617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Hiroshima</a:t>
            </a:r>
          </a:p>
          <a:p>
            <a:pPr lvl="1"/>
            <a:r>
              <a:rPr lang="en-US" i="1" dirty="0" smtClean="0"/>
              <a:t>Enola Gay </a:t>
            </a:r>
            <a:r>
              <a:rPr lang="en-US" dirty="0" smtClean="0"/>
              <a:t>takes off from Tinian</a:t>
            </a:r>
          </a:p>
          <a:p>
            <a:pPr lvl="1"/>
            <a:r>
              <a:rPr lang="en-US" dirty="0" smtClean="0"/>
              <a:t>Is carrying a 9,000 lbs. nuclear bomb</a:t>
            </a:r>
          </a:p>
          <a:p>
            <a:pPr lvl="2"/>
            <a:r>
              <a:rPr lang="en-US" dirty="0" smtClean="0"/>
              <a:t>“Little Boy”</a:t>
            </a:r>
          </a:p>
          <a:p>
            <a:r>
              <a:rPr lang="en-US" dirty="0" smtClean="0"/>
              <a:t>60% of Hiroshima instantly destroyed</a:t>
            </a:r>
          </a:p>
          <a:p>
            <a:r>
              <a:rPr lang="en-US" dirty="0" smtClean="0"/>
              <a:t>100,000 people die instantly</a:t>
            </a:r>
          </a:p>
        </p:txBody>
      </p:sp>
      <p:pic>
        <p:nvPicPr>
          <p:cNvPr id="5" name="Content Placeholder 4" descr="Atomic_cloud_over_Hiroshima_from_B-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4088" y="1920875"/>
            <a:ext cx="3026824" cy="4433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74px-AtomicEffects-p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4122420" cy="5218253"/>
          </a:xfrm>
          <a:prstGeom prst="rect">
            <a:avLst/>
          </a:prstGeom>
        </p:spPr>
      </p:pic>
      <p:pic>
        <p:nvPicPr>
          <p:cNvPr id="6" name="Picture 5" descr="487px-AtomicEffects-p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85800"/>
            <a:ext cx="4398610" cy="541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Nagasaki</a:t>
            </a:r>
          </a:p>
          <a:p>
            <a:pPr lvl="1"/>
            <a:r>
              <a:rPr lang="en-US" dirty="0" smtClean="0"/>
              <a:t>Japanese refuse to surrender</a:t>
            </a:r>
          </a:p>
          <a:p>
            <a:pPr lvl="1"/>
            <a:r>
              <a:rPr lang="en-US" i="1" dirty="0" err="1" smtClean="0"/>
              <a:t>Bockscar</a:t>
            </a:r>
            <a:r>
              <a:rPr lang="en-US" dirty="0" smtClean="0"/>
              <a:t> leaves with “Fat Man” to bomb not Nagasaki but Kokura</a:t>
            </a:r>
          </a:p>
          <a:p>
            <a:pPr lvl="2"/>
            <a:r>
              <a:rPr lang="en-US" dirty="0" smtClean="0"/>
              <a:t>Did not bomb Kokura because of poor weather, proceeded on to Nagasaki</a:t>
            </a:r>
          </a:p>
          <a:p>
            <a:r>
              <a:rPr lang="en-US" dirty="0" smtClean="0"/>
              <a:t>Center of city flattened</a:t>
            </a:r>
          </a:p>
          <a:p>
            <a:r>
              <a:rPr lang="en-US" dirty="0" smtClean="0"/>
              <a:t>35,000 die instantly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atomic-bom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145" y="1920875"/>
            <a:ext cx="3302710" cy="4433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7px-Nagasaki_1945_-_Before_and_after_%28adjusted%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76" y="0"/>
            <a:ext cx="626264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August 14, 1945</a:t>
            </a:r>
          </a:p>
          <a:p>
            <a:pPr lvl="1"/>
            <a:r>
              <a:rPr lang="en-US" dirty="0" smtClean="0"/>
              <a:t>V-J day</a:t>
            </a:r>
          </a:p>
          <a:p>
            <a:pPr lvl="2"/>
            <a:r>
              <a:rPr lang="en-US" dirty="0" smtClean="0"/>
              <a:t>Japan announces its surrender</a:t>
            </a:r>
          </a:p>
          <a:p>
            <a:r>
              <a:rPr lang="en-US" dirty="0" smtClean="0"/>
              <a:t>September 2, 1945</a:t>
            </a:r>
          </a:p>
          <a:p>
            <a:pPr lvl="1"/>
            <a:r>
              <a:rPr lang="en-US" dirty="0" smtClean="0"/>
              <a:t>Japan surrenders aboard the USS </a:t>
            </a:r>
            <a:r>
              <a:rPr lang="en-US" i="1" dirty="0" smtClean="0"/>
              <a:t>Missouri</a:t>
            </a:r>
            <a:r>
              <a:rPr lang="en-US" dirty="0" smtClean="0"/>
              <a:t> in Tokyo Bay</a:t>
            </a:r>
          </a:p>
          <a:p>
            <a:r>
              <a:rPr lang="en-US" dirty="0" smtClean="0"/>
              <a:t>The Atomic Age had begun</a:t>
            </a:r>
            <a:endParaRPr lang="en-US" dirty="0"/>
          </a:p>
        </p:txBody>
      </p:sp>
      <p:pic>
        <p:nvPicPr>
          <p:cNvPr id="5" name="Content Placeholder 4" descr="BE04779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4584" y="2057400"/>
            <a:ext cx="4370816" cy="344201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With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Germany and Russia</a:t>
            </a:r>
          </a:p>
          <a:p>
            <a:pPr lvl="1"/>
            <a:r>
              <a:rPr lang="en-US" dirty="0" smtClean="0"/>
              <a:t>Secretly agree to divide Poland in half between each other</a:t>
            </a:r>
          </a:p>
          <a:p>
            <a:pPr lvl="1"/>
            <a:r>
              <a:rPr lang="en-US" dirty="0" smtClean="0"/>
              <a:t>Nonaggression Pact</a:t>
            </a:r>
          </a:p>
          <a:p>
            <a:pPr lvl="1"/>
            <a:r>
              <a:rPr lang="en-US" dirty="0" smtClean="0"/>
              <a:t>Hitler thought that since he had Russia on his side then Britain and France would refuse to do anything about his invasion of Poland…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Mussolini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Ethiopia</a:t>
            </a:r>
          </a:p>
          <a:p>
            <a:pPr lvl="1"/>
            <a:r>
              <a:rPr lang="en-US" dirty="0" smtClean="0"/>
              <a:t>Wanted to restore Italy to being a powerful empire</a:t>
            </a:r>
          </a:p>
          <a:p>
            <a:pPr lvl="1"/>
            <a:r>
              <a:rPr lang="en-US" dirty="0" smtClean="0"/>
              <a:t>Invades Ethiopia in 1935</a:t>
            </a:r>
          </a:p>
          <a:p>
            <a:pPr lvl="1"/>
            <a:r>
              <a:rPr lang="en-US" dirty="0" smtClean="0"/>
              <a:t>Mussolini declares war on the Allied Powers</a:t>
            </a:r>
          </a:p>
          <a:p>
            <a:pPr lvl="2"/>
            <a:r>
              <a:rPr lang="en-US" dirty="0" smtClean="0"/>
              <a:t>Invades Greece but unable to occupy the country</a:t>
            </a:r>
          </a:p>
          <a:p>
            <a:pPr lvl="2"/>
            <a:r>
              <a:rPr lang="en-US" dirty="0" smtClean="0"/>
              <a:t>Hitler has to intervene to save Italy from defeat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Driven by Lebensraum</a:t>
            </a:r>
          </a:p>
          <a:p>
            <a:pPr lvl="1"/>
            <a:r>
              <a:rPr lang="en-US" dirty="0" smtClean="0"/>
              <a:t>Hitler dedicated to offensive warfare</a:t>
            </a:r>
          </a:p>
          <a:p>
            <a:pPr lvl="1"/>
            <a:r>
              <a:rPr lang="en-US" dirty="0" smtClean="0"/>
              <a:t>Other countries were dedicated to defensive warfare</a:t>
            </a:r>
          </a:p>
          <a:p>
            <a:pPr lvl="2"/>
            <a:r>
              <a:rPr lang="en-US" dirty="0" smtClean="0"/>
              <a:t>Fixed Positions</a:t>
            </a:r>
          </a:p>
          <a:p>
            <a:pPr lvl="2"/>
            <a:r>
              <a:rPr lang="en-US" dirty="0" smtClean="0"/>
              <a:t>High emphasis on defensive firepower</a:t>
            </a:r>
            <a:endParaRPr lang="en-US" dirty="0"/>
          </a:p>
        </p:txBody>
      </p:sp>
      <p:pic>
        <p:nvPicPr>
          <p:cNvPr id="5" name="Content Placeholder 4" descr="blit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16736"/>
            <a:ext cx="4038600" cy="284216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666</TotalTime>
  <Words>2104</Words>
  <Application>Microsoft Office PowerPoint</Application>
  <PresentationFormat>On-screen Show (4:3)</PresentationFormat>
  <Paragraphs>355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Flow</vt:lpstr>
      <vt:lpstr>World War II</vt:lpstr>
      <vt:lpstr>World War II</vt:lpstr>
      <vt:lpstr>Lebensraum</vt:lpstr>
      <vt:lpstr>Response to Lebensraum</vt:lpstr>
      <vt:lpstr>Response to Lebensraum.</vt:lpstr>
      <vt:lpstr>Hitler on the Move</vt:lpstr>
      <vt:lpstr>Agreement With Russia</vt:lpstr>
      <vt:lpstr>Mussolini Attacks</vt:lpstr>
      <vt:lpstr>German Army</vt:lpstr>
      <vt:lpstr>Blitzkrieg</vt:lpstr>
      <vt:lpstr>Invasion of Poland</vt:lpstr>
      <vt:lpstr>Invasion of Poland.</vt:lpstr>
      <vt:lpstr>World Responds</vt:lpstr>
      <vt:lpstr>Target…France</vt:lpstr>
      <vt:lpstr>Dunkirk</vt:lpstr>
      <vt:lpstr>Conquest of France</vt:lpstr>
      <vt:lpstr>French Resistance</vt:lpstr>
      <vt:lpstr>The “Jewish Question”</vt:lpstr>
      <vt:lpstr>Kristallnacht</vt:lpstr>
      <vt:lpstr>The Final Solution</vt:lpstr>
      <vt:lpstr>Carrying out the Final Solution.</vt:lpstr>
      <vt:lpstr>Carrying out the Final Solution..</vt:lpstr>
      <vt:lpstr>Battle of Britain</vt:lpstr>
      <vt:lpstr>Germany Invades Russia</vt:lpstr>
      <vt:lpstr>To Moscow!</vt:lpstr>
      <vt:lpstr>The Pacific</vt:lpstr>
      <vt:lpstr>The Pacific.</vt:lpstr>
      <vt:lpstr>The Pacific..</vt:lpstr>
      <vt:lpstr>The Pacific…</vt:lpstr>
      <vt:lpstr>The Pacific….</vt:lpstr>
      <vt:lpstr>Slide 31</vt:lpstr>
      <vt:lpstr>Pacific…..</vt:lpstr>
      <vt:lpstr>“Uncommon valor was a common virtue”</vt:lpstr>
      <vt:lpstr>The Homefront</vt:lpstr>
      <vt:lpstr>The Homefront.</vt:lpstr>
      <vt:lpstr>The Homefront..</vt:lpstr>
      <vt:lpstr>The Homefront…</vt:lpstr>
      <vt:lpstr>The Homefront….</vt:lpstr>
      <vt:lpstr>The Homefront……</vt:lpstr>
      <vt:lpstr>The Homefront…….</vt:lpstr>
      <vt:lpstr>Preparation for D-Day</vt:lpstr>
      <vt:lpstr>Operation Overlord</vt:lpstr>
      <vt:lpstr>Omaha Beach</vt:lpstr>
      <vt:lpstr>Airborne Assault</vt:lpstr>
      <vt:lpstr>Buildup and Breakout</vt:lpstr>
      <vt:lpstr>Battle of the Bulge</vt:lpstr>
      <vt:lpstr>Battle of the Bulge.</vt:lpstr>
      <vt:lpstr>Battle of the Bulge..</vt:lpstr>
      <vt:lpstr>Battle of the Bulge…</vt:lpstr>
      <vt:lpstr>Battle of the Bulge….</vt:lpstr>
      <vt:lpstr>Yalta Conference</vt:lpstr>
      <vt:lpstr>Hitler’s End</vt:lpstr>
      <vt:lpstr>Hitler’s End.</vt:lpstr>
      <vt:lpstr>Hitler’s End..</vt:lpstr>
      <vt:lpstr>Hitler’s End…</vt:lpstr>
      <vt:lpstr>Hitler’s End….</vt:lpstr>
      <vt:lpstr>Japan Becomes Desperate</vt:lpstr>
      <vt:lpstr>Slide 58</vt:lpstr>
      <vt:lpstr>Atomic Bomb</vt:lpstr>
      <vt:lpstr>Atomic Bomb.</vt:lpstr>
      <vt:lpstr>Atomic Bomb..</vt:lpstr>
      <vt:lpstr>Atomic Bomb…</vt:lpstr>
      <vt:lpstr>Slide 63</vt:lpstr>
      <vt:lpstr>Atomic Bomb….</vt:lpstr>
      <vt:lpstr>Slide 65</vt:lpstr>
      <vt:lpstr>Surrender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</cp:revision>
  <dcterms:created xsi:type="dcterms:W3CDTF">2011-01-17T01:15:20Z</dcterms:created>
  <dcterms:modified xsi:type="dcterms:W3CDTF">2011-03-08T16:32:50Z</dcterms:modified>
</cp:coreProperties>
</file>